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17" r:id="rId2"/>
    <p:sldId id="324" r:id="rId3"/>
    <p:sldId id="325" r:id="rId4"/>
    <p:sldId id="332" r:id="rId5"/>
    <p:sldId id="333" r:id="rId6"/>
    <p:sldId id="330" r:id="rId7"/>
    <p:sldId id="315" r:id="rId8"/>
    <p:sldId id="265" r:id="rId9"/>
    <p:sldId id="266" r:id="rId10"/>
    <p:sldId id="267" r:id="rId11"/>
    <p:sldId id="314" r:id="rId12"/>
    <p:sldId id="327" r:id="rId13"/>
    <p:sldId id="318" r:id="rId14"/>
    <p:sldId id="319" r:id="rId15"/>
    <p:sldId id="264" r:id="rId16"/>
    <p:sldId id="328" r:id="rId17"/>
    <p:sldId id="321" r:id="rId18"/>
    <p:sldId id="322" r:id="rId19"/>
    <p:sldId id="257" r:id="rId20"/>
    <p:sldId id="329" r:id="rId21"/>
    <p:sldId id="320" r:id="rId22"/>
    <p:sldId id="260" r:id="rId23"/>
    <p:sldId id="334" r:id="rId24"/>
    <p:sldId id="326" r:id="rId25"/>
    <p:sldId id="336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9196" autoAdjust="0"/>
  </p:normalViewPr>
  <p:slideViewPr>
    <p:cSldViewPr snapToGrid="0">
      <p:cViewPr varScale="1">
        <p:scale>
          <a:sx n="76" d="100"/>
          <a:sy n="76" d="100"/>
        </p:scale>
        <p:origin x="94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FCDD1C-59C3-4881-92C0-E1C267FB3C55}" type="datetimeFigureOut">
              <a:rPr lang="en-GB" smtClean="0"/>
              <a:t>28/05/2020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C3A85-13E9-4597-AF1B-56F736BE10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605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Introduce self.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PhD second year with Tom &amp; Ben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1C2DCF-4DC5-4624-82B8-B2058BE9F55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1764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total time, latency and jitter to send, process and receive 44.1K samples at the different buffers sizes from CPU-&gt;GPU-&gt;CPU.</a:t>
            </a:r>
          </a:p>
          <a:p>
            <a:r>
              <a:rPr lang="en-GB" dirty="0"/>
              <a:t>This is a complicated physical modelling synthesis method, processing grids with 4096 grid points, 44.1K times a second.</a:t>
            </a:r>
          </a:p>
          <a:p>
            <a:r>
              <a:rPr lang="en-GB" dirty="0"/>
              <a:t>For buffer sizes 1-16, can see the sample rate is not reached.</a:t>
            </a:r>
          </a:p>
          <a:p>
            <a:r>
              <a:rPr lang="en-GB" dirty="0"/>
              <a:t>Higher buffer sizes, above 4096 results in latency and jitter issues.</a:t>
            </a:r>
          </a:p>
          <a:p>
            <a:r>
              <a:rPr lang="en-GB" dirty="0"/>
              <a:t>Sizes 32-256 seem to meet at least the minimum real-time requirements.</a:t>
            </a:r>
          </a:p>
          <a:p>
            <a:r>
              <a:rPr lang="en-GB" dirty="0"/>
              <a:t>Sizes 32-64 and towards 128 meet the recommended requirements.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C3A85-13E9-4597-AF1B-56F736BE10F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3350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1C2DCF-4DC5-4624-82B8-B2058BE9F55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5096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1C2DCF-4DC5-4624-82B8-B2058BE9F55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9736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open-standard, cross-platform, heterogeneous programming frame-work.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 limited to GPUs. Great success with CPUs and FPGAs.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Version 1.2 used to support all hardware vendors.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C3A85-13E9-4597-AF1B-56F736BE10F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8846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NVIDIA’s propriety, parallel computing platform for their GPUs.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Driver version / Runtime version: 11.0 / 10.2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C3A85-13E9-4597-AF1B-56F736BE10F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2793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Simple triangular smoothing across audio for scaled buffer size. Time is the average time </a:t>
            </a:r>
            <a:r>
              <a:rPr lang="en-US" dirty="0" err="1"/>
              <a:t>ms</a:t>
            </a:r>
            <a:r>
              <a:rPr lang="en-US" dirty="0"/>
              <a:t> to process one buffer of the buffer size.</a:t>
            </a:r>
          </a:p>
          <a:p>
            <a:r>
              <a:rPr lang="en-US" dirty="0"/>
              <a:t>A simple task, but perfect type of task for GPU.</a:t>
            </a:r>
          </a:p>
          <a:p>
            <a:r>
              <a:rPr lang="en-GB" dirty="0"/>
              <a:t>Run on the two NVIDIA GPUs (CUDA is only supported on NVIDIA)</a:t>
            </a:r>
          </a:p>
          <a:p>
            <a:r>
              <a:rPr lang="en-GB" dirty="0"/>
              <a:t>Solid lines are OpenCL versions.</a:t>
            </a:r>
          </a:p>
          <a:p>
            <a:r>
              <a:rPr lang="en-GB" dirty="0"/>
              <a:t>Dashed lines are CUDA versions.</a:t>
            </a:r>
          </a:p>
          <a:p>
            <a:r>
              <a:rPr lang="en-GB" dirty="0"/>
              <a:t>There is around 0.03ms difference between the OpenCL and NVIDIA versions in favour of the CUDA versions.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C3A85-13E9-4597-AF1B-56F736BE10F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791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1C2DCF-4DC5-4624-82B8-B2058BE9F55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4046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GDDR = Graphics DDR. A synchronous dynamic Random-access memory (SDRAM) designed for GPUs. (Also known as Video RAM (VRAM))</a:t>
            </a:r>
          </a:p>
          <a:p>
            <a:endParaRPr lang="en-US" dirty="0"/>
          </a:p>
          <a:p>
            <a:r>
              <a:rPr lang="en-US" dirty="0"/>
              <a:t>PCIe 3.0 with 16x lanes has a bandwidth of </a:t>
            </a:r>
            <a:r>
              <a:rPr lang="en-GB" b="1" dirty="0"/>
              <a:t>15.8 GB/s for the NVIDIA 2080 GTI </a:t>
            </a:r>
            <a:r>
              <a:rPr lang="en-GB" b="1" dirty="0" err="1"/>
              <a:t>tx</a:t>
            </a:r>
            <a:endParaRPr lang="en-GB" b="1" dirty="0"/>
          </a:p>
          <a:p>
            <a:r>
              <a:rPr lang="en-GB" dirty="0"/>
              <a:t>DDR4 2400MHZ has 19.2 GB/s for the CORSAIR DDR4 2400MHz</a:t>
            </a:r>
          </a:p>
          <a:p>
            <a:endParaRPr lang="en-GB" dirty="0"/>
          </a:p>
          <a:p>
            <a:r>
              <a:rPr lang="en-GB" dirty="0"/>
              <a:t>Data is physically held in memory local to each device. To share data, they must be transferred across the PCIe bus.</a:t>
            </a:r>
          </a:p>
          <a:p>
            <a:r>
              <a:rPr lang="en-GB" dirty="0"/>
              <a:t>PCIe has high bandwidth, but does involve latency.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C3A85-13E9-4597-AF1B-56F736BE10F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0123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this setup. The system memory is considered unified memory between the two devices.</a:t>
            </a:r>
          </a:p>
          <a:p>
            <a:r>
              <a:rPr lang="en-US" dirty="0"/>
              <a:t>CPU and GPU can allocate memory and use within their own environment.</a:t>
            </a:r>
          </a:p>
          <a:p>
            <a:r>
              <a:rPr lang="en-US" dirty="0"/>
              <a:t>Transfers between CPU and GPU is very fast, it all takes place inside the memory, doesn’t need transferring.</a:t>
            </a:r>
          </a:p>
          <a:p>
            <a:r>
              <a:rPr lang="en-US" dirty="0"/>
              <a:t>Further, there are special techniques like unified memory where a region of memory is allocated to both devices to access. This means both devices can directly access and work with the data in the memory.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C3A85-13E9-4597-AF1B-56F736BE10F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0929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idirectional transfers CPU&lt;-&gt;GPU physical model synthesis is in OpenCL scaling buffer size. Time is the total time to compute a 44.1K samples.</a:t>
            </a:r>
          </a:p>
          <a:p>
            <a:r>
              <a:rPr lang="en-US" dirty="0"/>
              <a:t>The solid lines are discrete GPUs.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Dashed line is the integrated GPU.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integrated GPU starts off faster than most of the GPUs. This is because the latency overhead of moving small buffers back and form CPU&lt;-&gt;GPU adds up and although more powerful GPUs, the overhead shadows it.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Around a buffer size of 4. The discrete GPUs surpass the performance of the integrated GPU.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appears the high end AMD GPU performs the best at most buffer sizes, although the NVIDIA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gpus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better at buffer sizes 64 – 512.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AMD might support OpenCL better.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C3A85-13E9-4597-AF1B-56F736BE10F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658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time interval between stimulation and response.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From time you send a message, until you receive a message.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time a buffer of samples is requested until the time it is received.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Often a concern people are made aware in networks and “internet speeds”. Where it is the average time from a request to the packet of data arriving.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C3A85-13E9-4597-AF1B-56F736BE10F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9160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1C2DCF-4DC5-4624-82B8-B2058BE9F55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03467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Or Page-locked memory</a:t>
            </a:r>
          </a:p>
          <a:p>
            <a:r>
              <a:rPr lang="en-US" dirty="0"/>
              <a:t>Normally, memory is held on each device and to be accessed must be moved to the pinned memory to be transferred to the GPU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Pinned memory, or page-locked memory is a special type of memory that places data ready in pinned memory to be transferred to the GPU straight away.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 in memory on one side is reflected on other device.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Good for data needed on both devices. However, suboptimal if the data is only needed on one of the devices.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Limited resource.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C3A85-13E9-4597-AF1B-56F736BE10F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1763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Test of round-trip data transfer CPU-&gt;GPU-&gt;CPU for scaled buffer length. Time is average time for one buffer to go back and forth.</a:t>
            </a:r>
          </a:p>
          <a:p>
            <a:r>
              <a:rPr lang="en-US" dirty="0"/>
              <a:t>OpenCL</a:t>
            </a:r>
          </a:p>
          <a:p>
            <a:r>
              <a:rPr lang="en-US" dirty="0"/>
              <a:t>Solid lines are the standard memory allocations for 4 discrete GPUs.</a:t>
            </a:r>
          </a:p>
          <a:p>
            <a:r>
              <a:rPr lang="en-US" dirty="0"/>
              <a:t>Dashed lines are the use of pinned memory for 4 discrete GPUs</a:t>
            </a:r>
          </a:p>
          <a:p>
            <a:r>
              <a:rPr lang="en-US" dirty="0"/>
              <a:t>Differences between discrete GPUs using standard to pinned memory ranges from 0.04ms to 0.12ms. A significant difference that can add up!</a:t>
            </a:r>
          </a:p>
          <a:p>
            <a:r>
              <a:rPr lang="en-US" dirty="0"/>
              <a:t>Note the integrated intel GPU does not vary by much? This is because it uses unified memory. Therefore either OpenCL ignores the instruction for pinned memory or it doesn’t make a difference as there are no transfers across buses anyway.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C3A85-13E9-4597-AF1B-56F736BE10F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1356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Test of round-trip data transfer CPU-&gt;GPU-&gt;CPU for scaled buffer length. Time is average time for one buffer to go back and forth.</a:t>
            </a:r>
          </a:p>
          <a:p>
            <a:r>
              <a:rPr lang="en-US" dirty="0"/>
              <a:t>OpenCL</a:t>
            </a:r>
          </a:p>
          <a:p>
            <a:r>
              <a:rPr lang="en-US" dirty="0"/>
              <a:t>Solid lines are the standard memory allocations for 4 discrete GPUs.</a:t>
            </a:r>
          </a:p>
          <a:p>
            <a:r>
              <a:rPr lang="en-US" dirty="0"/>
              <a:t>Dashed lines are the use of pinned memory for 4 discrete GPUs</a:t>
            </a:r>
          </a:p>
          <a:p>
            <a:r>
              <a:rPr lang="en-US" dirty="0"/>
              <a:t>Differences between discrete GPUs using standard to pinned memory ranges from 0.04ms to 0.12ms. A significant difference that can add up!</a:t>
            </a:r>
          </a:p>
          <a:p>
            <a:r>
              <a:rPr lang="en-US" dirty="0"/>
              <a:t>Note the integrated intel GPU does not vary by much? This is because it uses unified memory. Therefore either OpenCL ignores the instruction for pinned memory or it doesn’t make a difference as there are no transfers across buses anyway.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C3A85-13E9-4597-AF1B-56F736BE10F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9597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C3A85-13E9-4597-AF1B-56F736BE10F1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048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C3A85-13E9-4597-AF1B-56F736BE10F1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745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difference in time between two consecutive events.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C3A85-13E9-4597-AF1B-56F736BE10F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188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Andrew McPherson great job covering this in his Bela talk: </a:t>
            </a:r>
          </a:p>
          <a:p>
            <a:r>
              <a:rPr lang="en-US" dirty="0"/>
              <a:t>Let’s establish how latency builds up. In this typical real-time format, there are many sources of latency.</a:t>
            </a:r>
          </a:p>
          <a:p>
            <a:r>
              <a:rPr lang="en-US" dirty="0"/>
              <a:t>Many of these are out of control, intrinsically involve latency.</a:t>
            </a:r>
          </a:p>
          <a:p>
            <a:r>
              <a:rPr lang="en-US" dirty="0"/>
              <a:t>We have control of audio code and what happens there.</a:t>
            </a:r>
          </a:p>
          <a:p>
            <a:r>
              <a:rPr lang="en-US" dirty="0"/>
              <a:t>Adding another source of latency from the GPU. Is it worth it? Can it possibly fit into the real-time constraints still.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C3A85-13E9-4597-AF1B-56F736BE10F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716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agreed upon buffer time is a crucial factor in real-time environments.</a:t>
            </a:r>
          </a:p>
          <a:p>
            <a:r>
              <a:rPr lang="en-GB" dirty="0"/>
              <a:t>Smaller buffer size = Decreased latency and jitter. Increased overall execution time. (Therefore harder to meet sample rate)</a:t>
            </a:r>
          </a:p>
          <a:p>
            <a:r>
              <a:rPr lang="en-GB" dirty="0"/>
              <a:t>Larger buffer size = Increased latency and jitter. Decreased overall execution time.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C3A85-13E9-4597-AF1B-56F736BE10F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197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what a GPU is.</a:t>
            </a:r>
          </a:p>
          <a:p>
            <a:r>
              <a:rPr lang="en-US" dirty="0"/>
              <a:t>Explain what GPGPU is.</a:t>
            </a:r>
          </a:p>
          <a:p>
            <a:r>
              <a:rPr lang="en-US" dirty="0"/>
              <a:t>A massively parallel programing architecture.</a:t>
            </a:r>
          </a:p>
          <a:p>
            <a:r>
              <a:rPr lang="en-US" dirty="0"/>
              <a:t>Promotes heterogenous computing.</a:t>
            </a:r>
          </a:p>
          <a:p>
            <a:r>
              <a:rPr lang="en-US" dirty="0"/>
              <a:t>@</a:t>
            </a:r>
            <a:r>
              <a:rPr lang="en-US" dirty="0" err="1"/>
              <a:t>ToDo</a:t>
            </a:r>
            <a:r>
              <a:rPr lang="en-US" dirty="0"/>
              <a:t> – Show some other things that could be running on the GPU</a:t>
            </a:r>
            <a:r>
              <a:rPr lang="en-US"/>
              <a:t>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C3A85-13E9-4597-AF1B-56F736BE10F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6263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1C2DCF-4DC5-4624-82B8-B2058BE9F55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2812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Ideal and minimum requirements for operating with audio in real-time.</a:t>
            </a:r>
          </a:p>
          <a:p>
            <a:r>
              <a:rPr lang="en-US" dirty="0"/>
              <a:t>We have chosen these requirements based off studies referenced in the paper ([1][2])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C3A85-13E9-4597-AF1B-56F736BE10F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5872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total time to send and </a:t>
            </a:r>
            <a:r>
              <a:rPr lang="en-US" dirty="0" err="1"/>
              <a:t>recieve</a:t>
            </a:r>
            <a:r>
              <a:rPr lang="en-US" dirty="0"/>
              <a:t> 44.1K samples at the different buffers sizes from CPU-&gt;GPU-&gt;CPU.</a:t>
            </a:r>
          </a:p>
          <a:p>
            <a:r>
              <a:rPr lang="en-US" dirty="0"/>
              <a:t>No processing, this is the baseline time to get data back and forth to GPU.</a:t>
            </a:r>
          </a:p>
          <a:p>
            <a:r>
              <a:rPr lang="en-US" dirty="0"/>
              <a:t>Can see that for most buffer sizes, the limits for 44.1KHz is exceeded! Only at buffer sizes 1-4 is the 44.1KHz rate not successfully met.</a:t>
            </a:r>
          </a:p>
          <a:p>
            <a:endParaRPr lang="en-US" dirty="0"/>
          </a:p>
          <a:p>
            <a:r>
              <a:rPr lang="en-US" dirty="0"/>
              <a:t>The integrated GPU can even do the smaller buffer sizes as It avoids the latency overhead.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3C3A85-13E9-4597-AF1B-56F736BE10F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842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3E028-7321-4D4F-B13A-61389A3900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CD31A8-73AF-4418-8657-E35A6FEE44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E89946-C1A8-42AD-853D-A3CA42D20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F8C93-CCCD-40AF-9681-C78EC47CF10E}" type="datetime1">
              <a:rPr lang="en-GB" smtClean="0"/>
              <a:t>28/05/2020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FD6E06-28AA-4006-8817-462478BE8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F83BA-44E4-47BB-9E95-763BBF5E0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492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CF375-E024-42F0-AD4E-C1F0F4AD1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749B43-0A4B-4029-8514-8B02463C55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94157E-32D1-4109-8545-695879CAB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B73D4-6574-4AA9-A529-AED8713DB3B3}" type="datetime1">
              <a:rPr lang="en-GB" smtClean="0"/>
              <a:t>28/05/2020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4E920A-7F7D-4D7D-BBCF-54D8E594D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F407A-AABA-4868-9F3F-E1A9B603F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660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403D69-E0DD-423A-B822-5E35D88F2D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FB1912-61AF-4472-A69D-86983F9D83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9A8FC-9ABA-4690-ADEA-3F3233725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ED57D-1219-43F0-A41A-48B372367244}" type="datetime1">
              <a:rPr lang="en-GB" smtClean="0"/>
              <a:t>28/05/2020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E803AC-D026-44F4-BE5D-9CD0AF910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0888E6-8E6D-4BEF-AC91-3EDA146BA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703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7CEF4-60F9-4639-9A78-9BC2D283A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80E6B-BE2B-4ED6-AF70-C9A055620D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79B3F-665B-4E43-8929-0E7006379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F44B7-0C9D-465E-AFA4-5D456F9EB827}" type="datetime1">
              <a:rPr lang="en-GB" smtClean="0"/>
              <a:t>28/05/2020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6AF7C-67D2-4E13-993E-C4789FF0B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8F0524-1C19-40D1-894F-5FF382B1B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968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1F93A-328C-443D-8AC5-1C9A714D6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3B7C9F-9A74-4566-A96F-A99587876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361CBB-2358-47C9-8AFC-663E5CFAF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70FE-499D-4940-A54F-B39F29634A2D}" type="datetime1">
              <a:rPr lang="en-GB" smtClean="0"/>
              <a:t>28/05/2020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E36ADF-69F3-441F-B972-5FA976EF8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FE8DF-B677-47C4-BE4D-44B595E11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475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BEB05-A80D-45F6-8C1D-53AD0F577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4C139-66EF-46F9-87EA-2D85351B90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DBCDF6-BE9D-42D8-BC54-0C94805E44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97172A-B462-4467-A5B7-F744D4E36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686AD-B1AB-4F1F-94FB-152CA33CEFC4}" type="datetime1">
              <a:rPr lang="en-GB" smtClean="0"/>
              <a:t>28/05/2020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6991C7-477A-4BEE-9493-BB7310A27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5922ED-BC39-4219-88F3-D560DD8FC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811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F8381-4F88-405F-A9DD-C10C42F64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24E351-D0F6-4E25-B90E-4694F8AE7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55ACA2-F465-41A6-ADC2-270BE173BF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E9BF72-4776-4CE8-9B5D-75ADF99874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C926C7-6B0F-48FB-9DF6-8C14A9B267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1CF868-9D61-4C77-A884-DCE1FFFF7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5F4F4-444B-4A92-8A73-4F5711B67D7C}" type="datetime1">
              <a:rPr lang="en-GB" smtClean="0"/>
              <a:t>28/05/2020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99AF34-FC90-4D14-B43F-505C103A7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D9101B-7327-4992-9CC6-9C553DDCB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733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8EDB8-4056-496B-B98C-01F742315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D85748-38F4-425D-96D2-47FEDEC97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389C4-3669-407B-A23C-48CB6988608D}" type="datetime1">
              <a:rPr lang="en-GB" smtClean="0"/>
              <a:t>28/05/2020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A3C41A-59B4-4444-B2B6-C2F6360A8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D8609C-5152-437B-B461-7BE8B6083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483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CE5FC5-0D2A-4105-ABC6-1E3A7CDDC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C22B6-6185-4383-81FB-D8B1DE22297D}" type="datetime1">
              <a:rPr lang="en-GB" smtClean="0"/>
              <a:t>28/05/2020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C9CC1E-1138-4A25-AAA9-0824BFB27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6627E7-934F-481A-86BD-C1A09BEC6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90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C7D3A-AF9B-4DF1-B99E-1298FEF59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76190E-5EAE-4B81-8802-96A7950484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4D7CD6-C3F4-40F2-B6C3-9C53894E44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C2D01A-1C4E-44A5-80A6-F08FCB09A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95F5E-5829-41C8-85C5-C5F5E18A0DA3}" type="datetime1">
              <a:rPr lang="en-GB" smtClean="0"/>
              <a:t>28/05/2020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1E5300-A6FC-4EED-9DEB-AFBC672E9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C3FE24-56DC-4656-9B28-4443C3235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53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A80A0-25F1-420C-AA86-0ADC2AE74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35B0A6-49B2-4867-B5D4-849385D230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9312BF-44C2-4B5B-AFC9-613CE9612D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77453E-73BD-4033-9C2F-B52326752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14217-A4E0-42EE-B328-90F9743807F7}" type="datetime1">
              <a:rPr lang="en-GB" smtClean="0"/>
              <a:t>28/05/2020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4C2FBE-C783-4648-AC11-723186635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2FBFB9-4041-4838-8E7D-520B8510C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458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77C66C-41EF-4536-B7A5-D07EFBF17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973AA7-887D-445B-90BF-9F2CC9C31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21BFB-8C88-4C0C-8EAF-D2DCD2678C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CD5BC-0DF6-4945-B243-E68A7C5A94B5}" type="datetime1">
              <a:rPr lang="en-GB" smtClean="0"/>
              <a:t>28/05/2020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CC116B-CF41-4FF1-8CCA-C8BBDC60C6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42A94-EE42-4F50-ABE1-8173BAE672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74E29-CBDD-4FE2-92D0-BB12B28D6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451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sv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12" Type="http://schemas.openxmlformats.org/officeDocument/2006/relationships/image" Target="../media/image6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11" Type="http://schemas.openxmlformats.org/officeDocument/2006/relationships/image" Target="../media/image5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4.sv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13.png"/><Relationship Id="rId3" Type="http://schemas.openxmlformats.org/officeDocument/2006/relationships/image" Target="../media/image18.png"/><Relationship Id="rId7" Type="http://schemas.openxmlformats.org/officeDocument/2006/relationships/image" Target="../media/image22.svg"/><Relationship Id="rId12" Type="http://schemas.openxmlformats.org/officeDocument/2006/relationships/image" Target="../media/image27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svg"/><Relationship Id="rId10" Type="http://schemas.openxmlformats.org/officeDocument/2006/relationships/image" Target="../media/image25.sv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9DD216D-744D-4CD0-BF71-48EAB9B22955}"/>
              </a:ext>
            </a:extLst>
          </p:cNvPr>
          <p:cNvSpPr/>
          <p:nvPr/>
        </p:nvSpPr>
        <p:spPr>
          <a:xfrm>
            <a:off x="0" y="653510"/>
            <a:ext cx="12192000" cy="65351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5D4119-97D9-41CA-8621-4AB1F37F3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There and Back Again - </a:t>
            </a:r>
            <a:r>
              <a:rPr lang="en-US" sz="3200" dirty="0">
                <a:solidFill>
                  <a:schemeClr val="bg1"/>
                </a:solidFill>
              </a:rPr>
              <a:t>The Practicality of GPU Accelerated Digital Audio</a:t>
            </a:r>
            <a:r>
              <a:rPr lang="en-GB" sz="3200" dirty="0">
                <a:solidFill>
                  <a:schemeClr val="bg1"/>
                </a:solidFill>
              </a:rPr>
              <a:t> </a:t>
            </a:r>
            <a:endParaRPr lang="en-US" sz="3200" kern="1200" dirty="0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9496DE-B350-4B5B-9F0B-B67A1C7EE6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52700"/>
            <a:ext cx="10515600" cy="28987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/>
              <a:t>Harri Renney &amp; Benedict R. </a:t>
            </a:r>
            <a:r>
              <a:rPr lang="en-GB" dirty="0" err="1"/>
              <a:t>Gaster</a:t>
            </a:r>
            <a:endParaRPr lang="en-GB" dirty="0"/>
          </a:p>
          <a:p>
            <a:pPr marL="0" indent="0" algn="ctr">
              <a:buNone/>
            </a:pPr>
            <a:r>
              <a:rPr lang="en-GB" dirty="0"/>
              <a:t>Computer Science Research Centre 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Tom Mitchell</a:t>
            </a:r>
          </a:p>
          <a:p>
            <a:pPr marL="0" indent="0" algn="ctr">
              <a:buNone/>
            </a:pPr>
            <a:r>
              <a:rPr lang="en-GB" dirty="0"/>
              <a:t>Computer Science and Creative Technologies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B099A20F-7D0E-4830-B90B-E2CBC9B19E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58840" y="0"/>
            <a:ext cx="1333160" cy="65351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70CBAA-CC43-452D-A5BF-99F443488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329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90D725-C2C6-4B90-AB6E-95E3C75B3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Bidirectional Synthesis Test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90AD3FD3-40AD-403D-B923-3E3A6A8703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804" y="1675227"/>
            <a:ext cx="9930391" cy="43941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1D5A1F0-CFB2-4A4E-9AB6-58A5D2F006D5}"/>
              </a:ext>
            </a:extLst>
          </p:cNvPr>
          <p:cNvSpPr/>
          <p:nvPr/>
        </p:nvSpPr>
        <p:spPr>
          <a:xfrm>
            <a:off x="1158700" y="3352800"/>
            <a:ext cx="9874600" cy="97536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8E0AAB-CFBE-4751-8F01-580FA209830C}"/>
              </a:ext>
            </a:extLst>
          </p:cNvPr>
          <p:cNvSpPr/>
          <p:nvPr/>
        </p:nvSpPr>
        <p:spPr>
          <a:xfrm>
            <a:off x="1200543" y="3352800"/>
            <a:ext cx="9874600" cy="2743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E711D-11CF-47D2-86CA-5E5EAA831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394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2F290E9-657B-4B03-B218-98F874E281A6}"/>
              </a:ext>
            </a:extLst>
          </p:cNvPr>
          <p:cNvSpPr/>
          <p:nvPr/>
        </p:nvSpPr>
        <p:spPr>
          <a:xfrm>
            <a:off x="0" y="1719943"/>
            <a:ext cx="12192000" cy="2177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DCD41E7-AAC7-421C-8CBB-0620D3CAF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537" y="2436096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General Benchmarks</a:t>
            </a:r>
            <a:endParaRPr lang="en-US" sz="3200" kern="1200" dirty="0">
              <a:solidFill>
                <a:schemeClr val="bg1"/>
              </a:solidFill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D8E04FEB-5014-46E9-9269-3C986F5DE8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58840" y="0"/>
            <a:ext cx="1333160" cy="65351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0345A0-4C51-4C06-8322-90A6DF9B5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166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2F290E9-657B-4B03-B218-98F874E281A6}"/>
              </a:ext>
            </a:extLst>
          </p:cNvPr>
          <p:cNvSpPr/>
          <p:nvPr/>
        </p:nvSpPr>
        <p:spPr>
          <a:xfrm>
            <a:off x="0" y="1719943"/>
            <a:ext cx="12192000" cy="2177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DCD41E7-AAC7-421C-8CBB-0620D3CAF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537" y="2436096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GPU Interfacing</a:t>
            </a:r>
            <a:endParaRPr lang="en-US" sz="3200" kern="1200" dirty="0">
              <a:solidFill>
                <a:schemeClr val="bg1"/>
              </a:solidFill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D8E04FEB-5014-46E9-9269-3C986F5DE8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58840" y="0"/>
            <a:ext cx="1333160" cy="65351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35BBD4-2CB7-451E-9970-04A6098ED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973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9336F2-6459-462E-9D5F-7E3582E5D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OpenCL</a:t>
            </a:r>
          </a:p>
        </p:txBody>
      </p:sp>
      <p:pic>
        <p:nvPicPr>
          <p:cNvPr id="4" name="Picture 3" descr="A picture containing clock&#10;&#10;Description automatically generated">
            <a:extLst>
              <a:ext uri="{FF2B5EF4-FFF2-40B4-BE49-F238E27FC236}">
                <a16:creationId xmlns:a16="http://schemas.microsoft.com/office/drawing/2014/main" id="{BE129257-E78B-4EC9-A845-E33D778EF0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212" y="1534957"/>
            <a:ext cx="4679576" cy="46795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902F0D-9C23-4E64-B467-7B6CAEE5CA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2619"/>
            <a:ext cx="3683394" cy="2072640"/>
          </a:xfrm>
          <a:prstGeom prst="rect">
            <a:avLst/>
          </a:prstGeom>
        </p:spPr>
      </p:pic>
      <p:pic>
        <p:nvPicPr>
          <p:cNvPr id="9" name="Picture 8" descr="A close up of a device&#10;&#10;Description automatically generated">
            <a:extLst>
              <a:ext uri="{FF2B5EF4-FFF2-40B4-BE49-F238E27FC236}">
                <a16:creationId xmlns:a16="http://schemas.microsoft.com/office/drawing/2014/main" id="{71690A31-53E3-4C85-8281-ADFAC3737E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294" y="2281206"/>
            <a:ext cx="3148106" cy="3148106"/>
          </a:xfrm>
          <a:prstGeom prst="rect">
            <a:avLst/>
          </a:prstGeom>
        </p:spPr>
      </p:pic>
      <p:pic>
        <p:nvPicPr>
          <p:cNvPr id="12" name="Picture 11" descr="A circuit board&#10;&#10;Description automatically generated">
            <a:extLst>
              <a:ext uri="{FF2B5EF4-FFF2-40B4-BE49-F238E27FC236}">
                <a16:creationId xmlns:a16="http://schemas.microsoft.com/office/drawing/2014/main" id="{B0DFAE70-95EE-46CB-A640-B00435007E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561" y="4249575"/>
            <a:ext cx="3816773" cy="214693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09E596-5C0F-484F-A7CF-46C139FB0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40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9336F2-6459-462E-9D5F-7E3582E5D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CUDA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BC3F32FD-F9B7-489D-91D1-8BF6B7B6C3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354" y="2037788"/>
            <a:ext cx="6117291" cy="3711157"/>
          </a:xfrm>
          <a:prstGeom prst="rect">
            <a:avLst/>
          </a:prstGeom>
        </p:spPr>
      </p:pic>
      <p:pic>
        <p:nvPicPr>
          <p:cNvPr id="6" name="Picture 5" descr="A close up of electronics&#10;&#10;Description automatically generated">
            <a:extLst>
              <a:ext uri="{FF2B5EF4-FFF2-40B4-BE49-F238E27FC236}">
                <a16:creationId xmlns:a16="http://schemas.microsoft.com/office/drawing/2014/main" id="{99221BEA-2A48-44F6-B38C-13CAF1DEA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31586" y="2949421"/>
            <a:ext cx="4048565" cy="1887890"/>
          </a:xfrm>
          <a:prstGeom prst="rect">
            <a:avLst/>
          </a:prstGeom>
        </p:spPr>
      </p:pic>
      <p:pic>
        <p:nvPicPr>
          <p:cNvPr id="8" name="Picture 7" descr="A close up of a fan&#10;&#10;Description automatically generated">
            <a:extLst>
              <a:ext uri="{FF2B5EF4-FFF2-40B4-BE49-F238E27FC236}">
                <a16:creationId xmlns:a16="http://schemas.microsoft.com/office/drawing/2014/main" id="{A4689486-9B32-44F6-AB36-7ABF1FC795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96736" y="2814591"/>
            <a:ext cx="4322318" cy="243130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F88CF4-055D-475F-8A15-C9BCCDF33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07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9336F2-6459-462E-9D5F-7E3582E5D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OpenCL Vs CUDA</a:t>
            </a:r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FBB6A8D9-1E41-4804-A25E-07569069B4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07"/>
          <a:stretch/>
        </p:blipFill>
        <p:spPr>
          <a:xfrm>
            <a:off x="1657416" y="1930400"/>
            <a:ext cx="8877167" cy="413902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300F68-E61C-4F1E-A160-E61E478BBCFD}"/>
              </a:ext>
            </a:extLst>
          </p:cNvPr>
          <p:cNvSpPr txBox="1"/>
          <p:nvPr/>
        </p:nvSpPr>
        <p:spPr>
          <a:xfrm>
            <a:off x="2821870" y="6206248"/>
            <a:ext cx="6680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Bidirectional triangular smoothing test, average time(</a:t>
            </a:r>
            <a:r>
              <a:rPr lang="en-US" dirty="0" err="1"/>
              <a:t>ms</a:t>
            </a:r>
            <a:r>
              <a:rPr lang="en-US" dirty="0"/>
              <a:t>) per buffer.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77F962-3B3D-4B21-9BBD-38B8933E0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75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2F290E9-657B-4B03-B218-98F874E281A6}"/>
              </a:ext>
            </a:extLst>
          </p:cNvPr>
          <p:cNvSpPr/>
          <p:nvPr/>
        </p:nvSpPr>
        <p:spPr>
          <a:xfrm>
            <a:off x="0" y="1719943"/>
            <a:ext cx="12192000" cy="2177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DCD41E7-AAC7-421C-8CBB-0620D3CAF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537" y="2436096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GPU Type</a:t>
            </a:r>
            <a:endParaRPr lang="en-US" sz="3200" kern="1200" dirty="0">
              <a:solidFill>
                <a:schemeClr val="bg1"/>
              </a:solidFill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D8E04FEB-5014-46E9-9269-3C986F5DE8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58840" y="0"/>
            <a:ext cx="1333160" cy="65351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8F1675-9DD2-47AB-B032-FC2F40F24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375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9336F2-6459-462E-9D5F-7E3582E5D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Discrete GPU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89DF8DE-A17F-43FA-BA78-4FFF81EA19C5}"/>
              </a:ext>
            </a:extLst>
          </p:cNvPr>
          <p:cNvGrpSpPr/>
          <p:nvPr/>
        </p:nvGrpSpPr>
        <p:grpSpPr>
          <a:xfrm>
            <a:off x="914400" y="2409825"/>
            <a:ext cx="10243935" cy="2324100"/>
            <a:chOff x="914400" y="2409825"/>
            <a:chExt cx="10243935" cy="2324100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AC58D1F-46C1-4EA7-A4F4-81C6EF95172C}"/>
                </a:ext>
              </a:extLst>
            </p:cNvPr>
            <p:cNvSpPr/>
            <p:nvPr/>
          </p:nvSpPr>
          <p:spPr>
            <a:xfrm>
              <a:off x="914400" y="2409825"/>
              <a:ext cx="3381375" cy="2324100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3B52271-CF79-44F3-8D40-216C3BAAB1D3}"/>
                </a:ext>
              </a:extLst>
            </p:cNvPr>
            <p:cNvSpPr/>
            <p:nvPr/>
          </p:nvSpPr>
          <p:spPr>
            <a:xfrm>
              <a:off x="1145219" y="3559946"/>
              <a:ext cx="2929631" cy="81674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System Memory</a:t>
              </a:r>
              <a:endParaRPr lang="en-GB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455E29F-63DE-4208-B631-C625D0CD37EB}"/>
                </a:ext>
              </a:extLst>
            </p:cNvPr>
            <p:cNvSpPr txBox="1"/>
            <p:nvPr/>
          </p:nvSpPr>
          <p:spPr>
            <a:xfrm>
              <a:off x="2191351" y="2677158"/>
              <a:ext cx="79220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CPU</a:t>
              </a:r>
              <a:endParaRPr lang="en-GB" sz="2800" dirty="0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30143AF2-1644-4159-9902-90BB43B24767}"/>
                </a:ext>
              </a:extLst>
            </p:cNvPr>
            <p:cNvSpPr/>
            <p:nvPr/>
          </p:nvSpPr>
          <p:spPr>
            <a:xfrm>
              <a:off x="7776960" y="2409825"/>
              <a:ext cx="3381375" cy="2324100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2F4C070-F659-47DB-9E29-CE88CD2A9192}"/>
                </a:ext>
              </a:extLst>
            </p:cNvPr>
            <p:cNvSpPr/>
            <p:nvPr/>
          </p:nvSpPr>
          <p:spPr>
            <a:xfrm>
              <a:off x="8007779" y="3559946"/>
              <a:ext cx="2929631" cy="816745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GDDR Memory</a:t>
              </a:r>
              <a:endParaRPr lang="en-GB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C4EBF5-72AC-478A-BB79-315FA30803EF}"/>
                </a:ext>
              </a:extLst>
            </p:cNvPr>
            <p:cNvSpPr txBox="1"/>
            <p:nvPr/>
          </p:nvSpPr>
          <p:spPr>
            <a:xfrm>
              <a:off x="9053911" y="2677158"/>
              <a:ext cx="8274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GPU</a:t>
              </a:r>
              <a:endParaRPr lang="en-GB" sz="2800" dirty="0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2CABEC4D-00C4-42E8-B5F0-C05C7FAEFD54}"/>
                </a:ext>
              </a:extLst>
            </p:cNvPr>
            <p:cNvCxnSpPr/>
            <p:nvPr/>
          </p:nvCxnSpPr>
          <p:spPr>
            <a:xfrm>
              <a:off x="4295775" y="3781887"/>
              <a:ext cx="371200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A6885B7E-3CCD-4E16-B3A8-9000B6458598}"/>
                </a:ext>
              </a:extLst>
            </p:cNvPr>
            <p:cNvCxnSpPr/>
            <p:nvPr/>
          </p:nvCxnSpPr>
          <p:spPr>
            <a:xfrm flipH="1">
              <a:off x="4074850" y="4154750"/>
              <a:ext cx="370211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4129F48-EE9E-45DD-8826-0C91B35DB1D8}"/>
                </a:ext>
              </a:extLst>
            </p:cNvPr>
            <p:cNvSpPr txBox="1"/>
            <p:nvPr/>
          </p:nvSpPr>
          <p:spPr>
            <a:xfrm>
              <a:off x="5601313" y="3338838"/>
              <a:ext cx="9893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PCIe Bus</a:t>
              </a:r>
              <a:endParaRPr lang="en-GB" dirty="0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42C44D-C1B4-4A04-BD2B-07254007A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244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9336F2-6459-462E-9D5F-7E3582E5D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Integrated GPU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784337B0-ABAC-4C52-B89A-DEF2DA4C82F8}"/>
              </a:ext>
            </a:extLst>
          </p:cNvPr>
          <p:cNvSpPr/>
          <p:nvPr/>
        </p:nvSpPr>
        <p:spPr>
          <a:xfrm>
            <a:off x="914400" y="2409825"/>
            <a:ext cx="3381375" cy="10191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2DF52A2-DDC1-45CE-8305-7501AC772A8E}"/>
              </a:ext>
            </a:extLst>
          </p:cNvPr>
          <p:cNvSpPr txBox="1"/>
          <p:nvPr/>
        </p:nvSpPr>
        <p:spPr>
          <a:xfrm>
            <a:off x="2205054" y="2657803"/>
            <a:ext cx="792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CPU</a:t>
            </a:r>
            <a:endParaRPr lang="en-GB" sz="2800" dirty="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69391624-DDFA-4C26-B7E0-7BFCB3E71CDB}"/>
              </a:ext>
            </a:extLst>
          </p:cNvPr>
          <p:cNvSpPr/>
          <p:nvPr/>
        </p:nvSpPr>
        <p:spPr>
          <a:xfrm>
            <a:off x="7776960" y="2409825"/>
            <a:ext cx="3381375" cy="10191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C21AEA6-B026-4037-9930-F1665E2ECD94}"/>
              </a:ext>
            </a:extLst>
          </p:cNvPr>
          <p:cNvSpPr txBox="1"/>
          <p:nvPr/>
        </p:nvSpPr>
        <p:spPr>
          <a:xfrm>
            <a:off x="9049860" y="2657802"/>
            <a:ext cx="827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GPU</a:t>
            </a:r>
            <a:endParaRPr lang="en-GB" sz="28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6D38FCA-68CB-4CB4-AE3F-A62DD2190343}"/>
              </a:ext>
            </a:extLst>
          </p:cNvPr>
          <p:cNvSpPr/>
          <p:nvPr/>
        </p:nvSpPr>
        <p:spPr>
          <a:xfrm>
            <a:off x="1038687" y="5086905"/>
            <a:ext cx="10119648" cy="12428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/>
              <a:t>System Memory</a:t>
            </a:r>
            <a:endParaRPr lang="en-GB" sz="28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394A4E2-A6AB-488A-A704-F39B0E9B7CD0}"/>
              </a:ext>
            </a:extLst>
          </p:cNvPr>
          <p:cNvCxnSpPr>
            <a:stCxn id="31" idx="2"/>
          </p:cNvCxnSpPr>
          <p:nvPr/>
        </p:nvCxnSpPr>
        <p:spPr>
          <a:xfrm flipH="1">
            <a:off x="2601157" y="3429000"/>
            <a:ext cx="3931" cy="16579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C0741F3-BE7F-44D3-B5CF-1AA3F01E9628}"/>
              </a:ext>
            </a:extLst>
          </p:cNvPr>
          <p:cNvCxnSpPr>
            <a:stCxn id="33" idx="2"/>
          </p:cNvCxnSpPr>
          <p:nvPr/>
        </p:nvCxnSpPr>
        <p:spPr>
          <a:xfrm flipH="1">
            <a:off x="9463596" y="3429000"/>
            <a:ext cx="4052" cy="16579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FF98D867-7D60-4E24-A477-B95210754177}"/>
              </a:ext>
            </a:extLst>
          </p:cNvPr>
          <p:cNvSpPr txBox="1"/>
          <p:nvPr/>
        </p:nvSpPr>
        <p:spPr>
          <a:xfrm>
            <a:off x="2564163" y="4062252"/>
            <a:ext cx="1772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Local System Bus</a:t>
            </a:r>
            <a:endParaRPr lang="en-GB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DB30303-6168-4187-BF1A-086107FA27E5}"/>
              </a:ext>
            </a:extLst>
          </p:cNvPr>
          <p:cNvSpPr txBox="1"/>
          <p:nvPr/>
        </p:nvSpPr>
        <p:spPr>
          <a:xfrm>
            <a:off x="7654186" y="4066858"/>
            <a:ext cx="1772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Local System Bus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3FFFFD-1BEB-4A31-AB1C-97699981C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00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4578A2-89F0-4F10-9CDD-523C62503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Integrated Vs Discrete</a:t>
            </a:r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4BE8D777-4C06-4750-ADE9-5BC168F712E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9"/>
          <a:stretch/>
        </p:blipFill>
        <p:spPr>
          <a:xfrm>
            <a:off x="1542425" y="1933575"/>
            <a:ext cx="9107150" cy="41358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91782A-F509-4046-B9BA-5E91F651EE8B}"/>
              </a:ext>
            </a:extLst>
          </p:cNvPr>
          <p:cNvSpPr txBox="1"/>
          <p:nvPr/>
        </p:nvSpPr>
        <p:spPr>
          <a:xfrm>
            <a:off x="2862511" y="6245366"/>
            <a:ext cx="6598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Bidirectional Physical model synthesis test to process 44.1K samples.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503163-FCE0-40F0-A9BF-7F9A27F74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63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9336F2-6459-462E-9D5F-7E3582E5D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Latency</a:t>
            </a:r>
          </a:p>
        </p:txBody>
      </p:sp>
      <p:pic>
        <p:nvPicPr>
          <p:cNvPr id="9" name="Graphic 8" descr="Stopwatch">
            <a:extLst>
              <a:ext uri="{FF2B5EF4-FFF2-40B4-BE49-F238E27FC236}">
                <a16:creationId xmlns:a16="http://schemas.microsoft.com/office/drawing/2014/main" id="{096F352C-6684-476C-B6AA-973F1DD8E8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06212" y="2407198"/>
            <a:ext cx="1221600" cy="1221600"/>
          </a:xfrm>
          <a:prstGeom prst="rect">
            <a:avLst/>
          </a:prstGeom>
        </p:spPr>
      </p:pic>
      <p:pic>
        <p:nvPicPr>
          <p:cNvPr id="12" name="Graphic 11" descr="Laptop">
            <a:extLst>
              <a:ext uri="{FF2B5EF4-FFF2-40B4-BE49-F238E27FC236}">
                <a16:creationId xmlns:a16="http://schemas.microsoft.com/office/drawing/2014/main" id="{EAA62BAE-682C-4938-B64B-587909D939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51120" y="1539240"/>
            <a:ext cx="1889760" cy="1889760"/>
          </a:xfrm>
          <a:prstGeom prst="rect">
            <a:avLst/>
          </a:prstGeom>
        </p:spPr>
      </p:pic>
      <p:pic>
        <p:nvPicPr>
          <p:cNvPr id="15" name="Graphic 14" descr="Processor">
            <a:extLst>
              <a:ext uri="{FF2B5EF4-FFF2-40B4-BE49-F238E27FC236}">
                <a16:creationId xmlns:a16="http://schemas.microsoft.com/office/drawing/2014/main" id="{C48F6BF8-C5A4-47B5-B1D8-D67317677E1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323840" y="4950758"/>
            <a:ext cx="1544320" cy="1544320"/>
          </a:xfrm>
          <a:prstGeom prst="rect">
            <a:avLst/>
          </a:prstGeom>
        </p:spPr>
      </p:pic>
      <p:pic>
        <p:nvPicPr>
          <p:cNvPr id="17" name="Graphic 16" descr="Single gear">
            <a:extLst>
              <a:ext uri="{FF2B5EF4-FFF2-40B4-BE49-F238E27FC236}">
                <a16:creationId xmlns:a16="http://schemas.microsoft.com/office/drawing/2014/main" id="{0AACF96F-514E-4F6F-A4FD-BAB5A1F0345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236720" y="5265718"/>
            <a:ext cx="914400" cy="914400"/>
          </a:xfrm>
          <a:prstGeom prst="rect">
            <a:avLst/>
          </a:prstGeom>
        </p:spPr>
      </p:pic>
      <p:pic>
        <p:nvPicPr>
          <p:cNvPr id="19" name="Graphic 18" descr="Ringer">
            <a:extLst>
              <a:ext uri="{FF2B5EF4-FFF2-40B4-BE49-F238E27FC236}">
                <a16:creationId xmlns:a16="http://schemas.microsoft.com/office/drawing/2014/main" id="{AC34A67F-87C0-40BB-B752-236A8EF7E7C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716452" y="2027651"/>
            <a:ext cx="759095" cy="75909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37C3D3B-DC5A-4BE9-9938-CF076C3FAC57}"/>
              </a:ext>
            </a:extLst>
          </p:cNvPr>
          <p:cNvSpPr txBox="1"/>
          <p:nvPr/>
        </p:nvSpPr>
        <p:spPr>
          <a:xfrm>
            <a:off x="9656784" y="2833332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0.14ms</a:t>
            </a:r>
            <a:endParaRPr lang="en-GB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04AA5756-14A1-4E74-B81D-313B47458CA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446" y="5404365"/>
            <a:ext cx="637105" cy="63710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29847A-60DC-40F2-8DF4-FB4FC0643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26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07407E-6 L 0 0.478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9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40741E-7 L 0 -0.4835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2F290E9-657B-4B03-B218-98F874E281A6}"/>
              </a:ext>
            </a:extLst>
          </p:cNvPr>
          <p:cNvSpPr/>
          <p:nvPr/>
        </p:nvSpPr>
        <p:spPr>
          <a:xfrm>
            <a:off x="0" y="1719943"/>
            <a:ext cx="12192000" cy="2177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DCD41E7-AAC7-421C-8CBB-0620D3CAF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537" y="2436096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Memory Types</a:t>
            </a:r>
            <a:endParaRPr lang="en-US" sz="3200" kern="1200" dirty="0">
              <a:solidFill>
                <a:schemeClr val="bg1"/>
              </a:solidFill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D8E04FEB-5014-46E9-9269-3C986F5DE8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58840" y="0"/>
            <a:ext cx="1333160" cy="65351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79D89F-6074-4E5B-940E-BB50A9362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393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9336F2-6459-462E-9D5F-7E3582E5D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Pinned Memory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72AE4C7-6403-440D-93A5-35883D568636}"/>
              </a:ext>
            </a:extLst>
          </p:cNvPr>
          <p:cNvSpPr/>
          <p:nvPr/>
        </p:nvSpPr>
        <p:spPr>
          <a:xfrm>
            <a:off x="375920" y="2225357"/>
            <a:ext cx="4602480" cy="290576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4BEE8B-DE56-4B98-B3CD-4206A49774DF}"/>
              </a:ext>
            </a:extLst>
          </p:cNvPr>
          <p:cNvSpPr/>
          <p:nvPr/>
        </p:nvSpPr>
        <p:spPr>
          <a:xfrm>
            <a:off x="762000" y="3678237"/>
            <a:ext cx="3931920" cy="9245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A92EBCB-D245-4637-96AE-0D4C120ACEC0}"/>
              </a:ext>
            </a:extLst>
          </p:cNvPr>
          <p:cNvSpPr/>
          <p:nvPr/>
        </p:nvSpPr>
        <p:spPr>
          <a:xfrm>
            <a:off x="3362960" y="3678237"/>
            <a:ext cx="1330960" cy="9245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Pinned Memory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A7E7D5-CA12-49D1-9C33-C96877E7238C}"/>
              </a:ext>
            </a:extLst>
          </p:cNvPr>
          <p:cNvSpPr txBox="1"/>
          <p:nvPr/>
        </p:nvSpPr>
        <p:spPr>
          <a:xfrm>
            <a:off x="1208336" y="3955851"/>
            <a:ext cx="1708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System Memory</a:t>
            </a:r>
            <a:endParaRPr lang="en-GB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0ABE3B2-D066-4FAB-8FE0-E72986A4B7E6}"/>
              </a:ext>
            </a:extLst>
          </p:cNvPr>
          <p:cNvSpPr/>
          <p:nvPr/>
        </p:nvSpPr>
        <p:spPr>
          <a:xfrm>
            <a:off x="6827520" y="2225357"/>
            <a:ext cx="4602480" cy="290576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CE4120-909A-4122-86F0-34043C5EC8FD}"/>
              </a:ext>
            </a:extLst>
          </p:cNvPr>
          <p:cNvSpPr/>
          <p:nvPr/>
        </p:nvSpPr>
        <p:spPr>
          <a:xfrm>
            <a:off x="7294880" y="3678237"/>
            <a:ext cx="3931920" cy="9245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GDDR Memory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8402191-5249-4A8E-9F3D-98D1CACDA6B0}"/>
              </a:ext>
            </a:extLst>
          </p:cNvPr>
          <p:cNvCxnSpPr>
            <a:endCxn id="9" idx="1"/>
          </p:cNvCxnSpPr>
          <p:nvPr/>
        </p:nvCxnSpPr>
        <p:spPr>
          <a:xfrm flipV="1">
            <a:off x="4693920" y="4140517"/>
            <a:ext cx="2600960" cy="47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056A6E1-6120-43D1-B96D-444AE11321F4}"/>
              </a:ext>
            </a:extLst>
          </p:cNvPr>
          <p:cNvSpPr txBox="1"/>
          <p:nvPr/>
        </p:nvSpPr>
        <p:spPr>
          <a:xfrm>
            <a:off x="2281057" y="2620348"/>
            <a:ext cx="792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CPU</a:t>
            </a:r>
            <a:endParaRPr lang="en-GB" sz="2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7E0545-B964-45EC-B409-FD30B71F05A8}"/>
              </a:ext>
            </a:extLst>
          </p:cNvPr>
          <p:cNvSpPr txBox="1"/>
          <p:nvPr/>
        </p:nvSpPr>
        <p:spPr>
          <a:xfrm>
            <a:off x="8864737" y="2620348"/>
            <a:ext cx="827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GPU</a:t>
            </a:r>
            <a:endParaRPr lang="en-GB" sz="2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63D929-73AB-4359-8A7C-24758F1B1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25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ECA82F-D701-43C6-807B-FA8D11D06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Standard Vs Pinned Memory</a:t>
            </a:r>
          </a:p>
        </p:txBody>
      </p:sp>
      <p:pic>
        <p:nvPicPr>
          <p:cNvPr id="5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CAD2EED4-69F8-49A8-A750-DDE1BB3209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7"/>
          <a:stretch/>
        </p:blipFill>
        <p:spPr>
          <a:xfrm>
            <a:off x="1850398" y="1675227"/>
            <a:ext cx="8491203" cy="43941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7AE4DA0-0164-4131-BD6C-57BD6D2271AF}"/>
              </a:ext>
            </a:extLst>
          </p:cNvPr>
          <p:cNvSpPr txBox="1"/>
          <p:nvPr/>
        </p:nvSpPr>
        <p:spPr>
          <a:xfrm>
            <a:off x="2936254" y="6330857"/>
            <a:ext cx="6451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Bidirectional Minimal Overhead test, average time(</a:t>
            </a:r>
            <a:r>
              <a:rPr lang="en-US" dirty="0" err="1"/>
              <a:t>ms</a:t>
            </a:r>
            <a:r>
              <a:rPr lang="en-US" dirty="0"/>
              <a:t>) per buffer.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A437C9-A499-47C8-A001-1EF668992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5308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ECA82F-D701-43C6-807B-FA8D11D06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Comprehensive Results Database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C623B0-E1B8-4572-90CC-10816C877EA0}"/>
              </a:ext>
            </a:extLst>
          </p:cNvPr>
          <p:cNvSpPr txBox="1"/>
          <p:nvPr/>
        </p:nvSpPr>
        <p:spPr>
          <a:xfrm>
            <a:off x="122858" y="3429000"/>
            <a:ext cx="118276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https://muses-dmi.github.io/benchmarking/benchmarking_database_there_and_back_again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/>
              <a:t>harri.renney@uwe.ac.uk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5477B1-5C92-4372-B78A-B619B10E1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915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4578A2-89F0-4F10-9CDD-523C62503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References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3B9553-B565-496E-8B4A-657C37962DC0}"/>
              </a:ext>
            </a:extLst>
          </p:cNvPr>
          <p:cNvSpPr txBox="1"/>
          <p:nvPr/>
        </p:nvSpPr>
        <p:spPr>
          <a:xfrm>
            <a:off x="556532" y="1721133"/>
            <a:ext cx="110419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[1] </a:t>
            </a:r>
            <a:r>
              <a:rPr lang="en-US" i="1" dirty="0"/>
              <a:t>Embedded sound processing with Bela</a:t>
            </a:r>
            <a:r>
              <a:rPr lang="en-US" dirty="0"/>
              <a:t> (Oct 26, 2019) YouTube video, Centre for Intelligent Systems[Online]. Available at https://www.youtube.com/watch?v=IfQMC4XGLw4 [27/05/2020].</a:t>
            </a:r>
            <a:endParaRPr lang="en-GB" dirty="0"/>
          </a:p>
          <a:p>
            <a:r>
              <a:rPr lang="en-GB" dirty="0"/>
              <a:t>[2] R. H. Jack, A. </a:t>
            </a:r>
            <a:r>
              <a:rPr lang="en-GB" dirty="0" err="1"/>
              <a:t>Mehrabi</a:t>
            </a:r>
            <a:r>
              <a:rPr lang="en-GB" dirty="0"/>
              <a:t>, T. Stockman, </a:t>
            </a:r>
            <a:r>
              <a:rPr lang="en-GB" dirty="0" err="1"/>
              <a:t>andA</a:t>
            </a:r>
            <a:r>
              <a:rPr lang="en-GB" dirty="0"/>
              <a:t>. McPherson. Action-sound latency and </a:t>
            </a:r>
            <a:r>
              <a:rPr lang="en-GB" dirty="0" err="1"/>
              <a:t>theperceived</a:t>
            </a:r>
            <a:r>
              <a:rPr lang="en-GB" dirty="0"/>
              <a:t> quality of digital musical </a:t>
            </a:r>
            <a:r>
              <a:rPr lang="en-GB" dirty="0" err="1"/>
              <a:t>instruments:Comparing</a:t>
            </a:r>
            <a:r>
              <a:rPr lang="en-GB" dirty="0"/>
              <a:t> professional percussionists and </a:t>
            </a:r>
            <a:r>
              <a:rPr lang="en-GB" dirty="0" err="1"/>
              <a:t>amateurmusicians.Music</a:t>
            </a:r>
            <a:r>
              <a:rPr lang="en-GB" dirty="0"/>
              <a:t> Perception: An </a:t>
            </a:r>
            <a:r>
              <a:rPr lang="en-GB" dirty="0" err="1"/>
              <a:t>InterdisciplinaryJournal</a:t>
            </a:r>
            <a:r>
              <a:rPr lang="en-GB" dirty="0"/>
              <a:t>, 36(1):109–128, 2018</a:t>
            </a:r>
          </a:p>
          <a:p>
            <a:r>
              <a:rPr lang="en-GB" dirty="0"/>
              <a:t>[3] D. </a:t>
            </a:r>
            <a:r>
              <a:rPr lang="en-GB" dirty="0" err="1"/>
              <a:t>Lavry</a:t>
            </a:r>
            <a:r>
              <a:rPr lang="en-GB" dirty="0"/>
              <a:t>. Sampling theory for digital </a:t>
            </a:r>
            <a:r>
              <a:rPr lang="en-GB" dirty="0" err="1"/>
              <a:t>audio.LavryEngineering</a:t>
            </a:r>
            <a:r>
              <a:rPr lang="en-GB" dirty="0"/>
              <a:t>, Inc. Available online: http://www.lavryengineering. com/documents/Sampling_Theory.pdf (checked 24.5. 2010), 2004.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F2244D-6218-4348-AB17-C3DFA8FC6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33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ECA82F-D701-43C6-807B-FA8D11D06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Source Code &amp; Blog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C623B0-E1B8-4572-90CC-10816C877EA0}"/>
              </a:ext>
            </a:extLst>
          </p:cNvPr>
          <p:cNvSpPr txBox="1"/>
          <p:nvPr/>
        </p:nvSpPr>
        <p:spPr>
          <a:xfrm>
            <a:off x="0" y="2584938"/>
            <a:ext cx="1247000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/>
              <a:t>Full write up: https://muses-dmi.github.io/pm_gpus/gpu_accelerated_2d_physical_model</a:t>
            </a:r>
          </a:p>
          <a:p>
            <a:endParaRPr lang="en-GB" sz="2600" dirty="0"/>
          </a:p>
          <a:p>
            <a:r>
              <a:rPr lang="en-GB" sz="2600" dirty="0"/>
              <a:t>Source code: https://github.com/Harri-Renney/Interactive_2D_Physical_Model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5477B1-5C92-4372-B78A-B619B10E1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25</a:t>
            </a:fld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60DABDD-BC01-45C1-B5E2-9B821DA81D66}"/>
              </a:ext>
            </a:extLst>
          </p:cNvPr>
          <p:cNvSpPr/>
          <p:nvPr/>
        </p:nvSpPr>
        <p:spPr>
          <a:xfrm>
            <a:off x="10922558" y="6356350"/>
            <a:ext cx="592853" cy="36512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65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9336F2-6459-462E-9D5F-7E3582E5D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Jitter</a:t>
            </a:r>
            <a:endParaRPr lang="en-US" sz="32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9CD41A-071A-4BF0-9239-662C03DE76C7}"/>
              </a:ext>
            </a:extLst>
          </p:cNvPr>
          <p:cNvSpPr txBox="1"/>
          <p:nvPr/>
        </p:nvSpPr>
        <p:spPr>
          <a:xfrm>
            <a:off x="9656784" y="3175294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0.08ms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785B1F-5698-4C8B-BA9E-D98D2323EEE8}"/>
              </a:ext>
            </a:extLst>
          </p:cNvPr>
          <p:cNvSpPr txBox="1"/>
          <p:nvPr/>
        </p:nvSpPr>
        <p:spPr>
          <a:xfrm>
            <a:off x="8673252" y="3886589"/>
            <a:ext cx="2570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Therefore, jitter = 0.06ms</a:t>
            </a:r>
            <a:endParaRPr lang="en-GB" dirty="0"/>
          </a:p>
        </p:txBody>
      </p:sp>
      <p:pic>
        <p:nvPicPr>
          <p:cNvPr id="14" name="Graphic 13" descr="Stopwatch">
            <a:extLst>
              <a:ext uri="{FF2B5EF4-FFF2-40B4-BE49-F238E27FC236}">
                <a16:creationId xmlns:a16="http://schemas.microsoft.com/office/drawing/2014/main" id="{FF6BE38D-8603-474F-8955-A4F203E6D1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06212" y="2407198"/>
            <a:ext cx="1221600" cy="1221600"/>
          </a:xfrm>
          <a:prstGeom prst="rect">
            <a:avLst/>
          </a:prstGeom>
        </p:spPr>
      </p:pic>
      <p:pic>
        <p:nvPicPr>
          <p:cNvPr id="15" name="Graphic 14" descr="Processor">
            <a:extLst>
              <a:ext uri="{FF2B5EF4-FFF2-40B4-BE49-F238E27FC236}">
                <a16:creationId xmlns:a16="http://schemas.microsoft.com/office/drawing/2014/main" id="{778A96E8-D31C-4E21-BDA2-873C9A0E67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23840" y="4950758"/>
            <a:ext cx="1544320" cy="1544320"/>
          </a:xfrm>
          <a:prstGeom prst="rect">
            <a:avLst/>
          </a:prstGeom>
        </p:spPr>
      </p:pic>
      <p:pic>
        <p:nvPicPr>
          <p:cNvPr id="16" name="Graphic 15" descr="Single gear">
            <a:extLst>
              <a:ext uri="{FF2B5EF4-FFF2-40B4-BE49-F238E27FC236}">
                <a16:creationId xmlns:a16="http://schemas.microsoft.com/office/drawing/2014/main" id="{DB389C40-D403-4700-A52C-BCEE4CB612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236720" y="5265718"/>
            <a:ext cx="914400" cy="914400"/>
          </a:xfrm>
          <a:prstGeom prst="rect">
            <a:avLst/>
          </a:prstGeom>
        </p:spPr>
      </p:pic>
      <p:pic>
        <p:nvPicPr>
          <p:cNvPr id="17" name="Graphic 16" descr="Ringer">
            <a:extLst>
              <a:ext uri="{FF2B5EF4-FFF2-40B4-BE49-F238E27FC236}">
                <a16:creationId xmlns:a16="http://schemas.microsoft.com/office/drawing/2014/main" id="{17E7AFC3-A879-42CB-96B0-3B3ECD9F132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716452" y="2027651"/>
            <a:ext cx="759095" cy="759095"/>
          </a:xfrm>
          <a:prstGeom prst="rect">
            <a:avLst/>
          </a:prstGeom>
        </p:spPr>
      </p:pic>
      <p:pic>
        <p:nvPicPr>
          <p:cNvPr id="20" name="Graphic 19" descr="Laptop">
            <a:extLst>
              <a:ext uri="{FF2B5EF4-FFF2-40B4-BE49-F238E27FC236}">
                <a16:creationId xmlns:a16="http://schemas.microsoft.com/office/drawing/2014/main" id="{D30BCA80-3C33-4319-9625-F364D40A329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151120" y="1539240"/>
            <a:ext cx="1889760" cy="188976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B4E51FF-3216-4963-8D86-E2C128292355}"/>
              </a:ext>
            </a:extLst>
          </p:cNvPr>
          <p:cNvSpPr txBox="1"/>
          <p:nvPr/>
        </p:nvSpPr>
        <p:spPr>
          <a:xfrm>
            <a:off x="9656784" y="2833332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0.14ms</a:t>
            </a:r>
            <a:endParaRPr lang="en-GB" dirty="0"/>
          </a:p>
        </p:txBody>
      </p:sp>
      <p:pic>
        <p:nvPicPr>
          <p:cNvPr id="19" name="Picture 18" descr="A close up of a logo&#10;&#10;Description automatically generated">
            <a:extLst>
              <a:ext uri="{FF2B5EF4-FFF2-40B4-BE49-F238E27FC236}">
                <a16:creationId xmlns:a16="http://schemas.microsoft.com/office/drawing/2014/main" id="{56BDEA6B-F7AB-45DE-88A0-DAF05A8C7F5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446" y="5404365"/>
            <a:ext cx="637105" cy="63710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D30AF7-BC0E-4F63-ABD0-B96812E02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763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07407E-6 L 0 0.478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9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40741E-7 L 0 -0.4835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9336F2-6459-462E-9D5F-7E3582E5D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Round-trip Audio Latency</a:t>
            </a:r>
          </a:p>
        </p:txBody>
      </p:sp>
      <p:pic>
        <p:nvPicPr>
          <p:cNvPr id="21" name="Graphic 20" descr="Volume">
            <a:extLst>
              <a:ext uri="{FF2B5EF4-FFF2-40B4-BE49-F238E27FC236}">
                <a16:creationId xmlns:a16="http://schemas.microsoft.com/office/drawing/2014/main" id="{0EA38CB3-F0BE-4188-B983-1C57DC5E52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556532" y="4574513"/>
            <a:ext cx="914400" cy="914400"/>
          </a:xfrm>
          <a:prstGeom prst="rect">
            <a:avLst/>
          </a:prstGeom>
        </p:spPr>
      </p:pic>
      <p:pic>
        <p:nvPicPr>
          <p:cNvPr id="23" name="Graphic 22" descr="Radio microphone">
            <a:extLst>
              <a:ext uri="{FF2B5EF4-FFF2-40B4-BE49-F238E27FC236}">
                <a16:creationId xmlns:a16="http://schemas.microsoft.com/office/drawing/2014/main" id="{7B50A1C5-B2EB-45A2-9736-435308FDC5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6532" y="2386483"/>
            <a:ext cx="914400" cy="91440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616DE276-4845-4252-916B-4EEDEDD2D6EA}"/>
              </a:ext>
            </a:extLst>
          </p:cNvPr>
          <p:cNvSpPr/>
          <p:nvPr/>
        </p:nvSpPr>
        <p:spPr>
          <a:xfrm>
            <a:off x="2599192" y="2431701"/>
            <a:ext cx="1905837" cy="8239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ADC</a:t>
            </a:r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4B47600-22A7-47F2-802E-7D32331DFDEC}"/>
              </a:ext>
            </a:extLst>
          </p:cNvPr>
          <p:cNvSpPr/>
          <p:nvPr/>
        </p:nvSpPr>
        <p:spPr>
          <a:xfrm>
            <a:off x="2599191" y="4619731"/>
            <a:ext cx="1905837" cy="8239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DAC</a:t>
            </a:r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CF2221E-BF0B-4A87-AA17-3383F7DCDA82}"/>
              </a:ext>
            </a:extLst>
          </p:cNvPr>
          <p:cNvSpPr/>
          <p:nvPr/>
        </p:nvSpPr>
        <p:spPr>
          <a:xfrm>
            <a:off x="5633288" y="2423723"/>
            <a:ext cx="1905837" cy="8239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OS &amp; Driver</a:t>
            </a:r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381E287-1225-4E0E-9C4A-581E006534D6}"/>
              </a:ext>
            </a:extLst>
          </p:cNvPr>
          <p:cNvSpPr/>
          <p:nvPr/>
        </p:nvSpPr>
        <p:spPr>
          <a:xfrm>
            <a:off x="5633986" y="4619731"/>
            <a:ext cx="1905837" cy="8239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OS &amp; Driver</a:t>
            </a:r>
            <a:endParaRPr lang="en-GB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069A6B3-951E-4657-BA3B-84E5E146D96D}"/>
              </a:ext>
            </a:extLst>
          </p:cNvPr>
          <p:cNvSpPr/>
          <p:nvPr/>
        </p:nvSpPr>
        <p:spPr>
          <a:xfrm>
            <a:off x="7539824" y="3521727"/>
            <a:ext cx="1905837" cy="8239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Audio Code</a:t>
            </a:r>
            <a:endParaRPr lang="en-GB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9E8D60E-2CDD-44A1-8318-058F70822966}"/>
              </a:ext>
            </a:extLst>
          </p:cNvPr>
          <p:cNvCxnSpPr>
            <a:stCxn id="23" idx="3"/>
            <a:endCxn id="24" idx="1"/>
          </p:cNvCxnSpPr>
          <p:nvPr/>
        </p:nvCxnSpPr>
        <p:spPr>
          <a:xfrm>
            <a:off x="1470932" y="2843683"/>
            <a:ext cx="11282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0F5FBDB-2569-4DB5-986E-9B8B05B49AEE}"/>
              </a:ext>
            </a:extLst>
          </p:cNvPr>
          <p:cNvCxnSpPr>
            <a:stCxn id="21" idx="1"/>
            <a:endCxn id="25" idx="1"/>
          </p:cNvCxnSpPr>
          <p:nvPr/>
        </p:nvCxnSpPr>
        <p:spPr>
          <a:xfrm>
            <a:off x="1470932" y="5031713"/>
            <a:ext cx="11282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A4C1453-7726-42CA-82C8-7D4195877891}"/>
              </a:ext>
            </a:extLst>
          </p:cNvPr>
          <p:cNvCxnSpPr/>
          <p:nvPr/>
        </p:nvCxnSpPr>
        <p:spPr>
          <a:xfrm>
            <a:off x="4505028" y="2835705"/>
            <a:ext cx="11282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12E66BA-1164-45FF-9F7D-FA22DD07F863}"/>
              </a:ext>
            </a:extLst>
          </p:cNvPr>
          <p:cNvCxnSpPr/>
          <p:nvPr/>
        </p:nvCxnSpPr>
        <p:spPr>
          <a:xfrm>
            <a:off x="4505028" y="5031713"/>
            <a:ext cx="112826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AB348C49-CEDF-4273-90FD-DA6C9DB7A258}"/>
              </a:ext>
            </a:extLst>
          </p:cNvPr>
          <p:cNvCxnSpPr>
            <a:cxnSpLocks/>
            <a:stCxn id="26" idx="3"/>
            <a:endCxn id="28" idx="0"/>
          </p:cNvCxnSpPr>
          <p:nvPr/>
        </p:nvCxnSpPr>
        <p:spPr>
          <a:xfrm>
            <a:off x="7539125" y="2835705"/>
            <a:ext cx="953618" cy="68602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A2A7697E-6FC7-43E7-AD1F-AB81F630712F}"/>
              </a:ext>
            </a:extLst>
          </p:cNvPr>
          <p:cNvCxnSpPr>
            <a:cxnSpLocks/>
            <a:stCxn id="28" idx="2"/>
            <a:endCxn id="27" idx="3"/>
          </p:cNvCxnSpPr>
          <p:nvPr/>
        </p:nvCxnSpPr>
        <p:spPr>
          <a:xfrm rot="5400000">
            <a:off x="7673273" y="4212241"/>
            <a:ext cx="686021" cy="95292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C338D274-A3D7-417B-AA14-7547111C6F9E}"/>
              </a:ext>
            </a:extLst>
          </p:cNvPr>
          <p:cNvSpPr/>
          <p:nvPr/>
        </p:nvSpPr>
        <p:spPr>
          <a:xfrm>
            <a:off x="10176258" y="3521727"/>
            <a:ext cx="1905837" cy="82396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GPU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E4418E2-CCFE-4DC9-92DE-3E9963DE99BA}"/>
              </a:ext>
            </a:extLst>
          </p:cNvPr>
          <p:cNvCxnSpPr>
            <a:cxnSpLocks/>
          </p:cNvCxnSpPr>
          <p:nvPr/>
        </p:nvCxnSpPr>
        <p:spPr>
          <a:xfrm>
            <a:off x="9445661" y="3752839"/>
            <a:ext cx="73059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683D4FF8-F97D-46AE-B463-43653F4BAEBB}"/>
              </a:ext>
            </a:extLst>
          </p:cNvPr>
          <p:cNvCxnSpPr>
            <a:cxnSpLocks/>
          </p:cNvCxnSpPr>
          <p:nvPr/>
        </p:nvCxnSpPr>
        <p:spPr>
          <a:xfrm flipH="1">
            <a:off x="9445661" y="4045916"/>
            <a:ext cx="73059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BA78644F-2A33-4BAD-BFA1-BF1240F49153}"/>
              </a:ext>
            </a:extLst>
          </p:cNvPr>
          <p:cNvSpPr/>
          <p:nvPr/>
        </p:nvSpPr>
        <p:spPr>
          <a:xfrm>
            <a:off x="7132320" y="3024389"/>
            <a:ext cx="5059680" cy="18186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8D489D-AA86-4D15-A512-EE8BEAC923E3}"/>
              </a:ext>
            </a:extLst>
          </p:cNvPr>
          <p:cNvSpPr txBox="1"/>
          <p:nvPr/>
        </p:nvSpPr>
        <p:spPr>
          <a:xfrm>
            <a:off x="556531" y="630242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[1]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2D39A9-5419-4B70-8C2C-3814490A6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93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9336F2-6459-462E-9D5F-7E3582E5D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Buffering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8542359-69D4-4251-A7B0-67A765122EE2}"/>
              </a:ext>
            </a:extLst>
          </p:cNvPr>
          <p:cNvGrpSpPr/>
          <p:nvPr/>
        </p:nvGrpSpPr>
        <p:grpSpPr>
          <a:xfrm>
            <a:off x="1791960" y="3792546"/>
            <a:ext cx="8530037" cy="2263629"/>
            <a:chOff x="1791960" y="3792546"/>
            <a:chExt cx="8530037" cy="2263629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43447D0-64D7-458D-B7B3-73330B7F7B89}"/>
                </a:ext>
              </a:extLst>
            </p:cNvPr>
            <p:cNvSpPr/>
            <p:nvPr/>
          </p:nvSpPr>
          <p:spPr>
            <a:xfrm>
              <a:off x="1870003" y="4208514"/>
              <a:ext cx="2111150" cy="14317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AFF1026-5C70-4B4F-9704-A0CC67B03182}"/>
                </a:ext>
              </a:extLst>
            </p:cNvPr>
            <p:cNvSpPr/>
            <p:nvPr/>
          </p:nvSpPr>
          <p:spPr>
            <a:xfrm>
              <a:off x="3988972" y="4208514"/>
              <a:ext cx="2111150" cy="14317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85CDDF62-AEA0-4AF4-A207-CE759F6141A5}"/>
                </a:ext>
              </a:extLst>
            </p:cNvPr>
            <p:cNvSpPr/>
            <p:nvPr/>
          </p:nvSpPr>
          <p:spPr>
            <a:xfrm>
              <a:off x="6091878" y="4208508"/>
              <a:ext cx="2111150" cy="14317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A1E9575-94C4-4BC8-B461-511CCF6320F8}"/>
                </a:ext>
              </a:extLst>
            </p:cNvPr>
            <p:cNvSpPr/>
            <p:nvPr/>
          </p:nvSpPr>
          <p:spPr>
            <a:xfrm>
              <a:off x="8210847" y="4208508"/>
              <a:ext cx="2111150" cy="14317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32A38CE-623D-42F6-BEB6-10ED40A30DD8}"/>
                </a:ext>
              </a:extLst>
            </p:cNvPr>
            <p:cNvGrpSpPr/>
            <p:nvPr/>
          </p:nvGrpSpPr>
          <p:grpSpPr>
            <a:xfrm>
              <a:off x="1791960" y="3792546"/>
              <a:ext cx="8474111" cy="2263629"/>
              <a:chOff x="1736334" y="1874572"/>
              <a:chExt cx="8474111" cy="2263629"/>
            </a:xfrm>
          </p:grpSpPr>
          <p:pic>
            <p:nvPicPr>
              <p:cNvPr id="50" name="Picture 49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B87A9BAB-D355-48B0-9907-47F667EA86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36334" y="1875425"/>
                <a:ext cx="2262776" cy="2262776"/>
              </a:xfrm>
              <a:prstGeom prst="rect">
                <a:avLst/>
              </a:prstGeom>
            </p:spPr>
          </p:pic>
          <p:pic>
            <p:nvPicPr>
              <p:cNvPr id="52" name="Picture 51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3E25359C-4DB3-412B-9255-1C2D709AC8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10711" y="1874572"/>
                <a:ext cx="2262776" cy="2262776"/>
              </a:xfrm>
              <a:prstGeom prst="rect">
                <a:avLst/>
              </a:prstGeom>
            </p:spPr>
          </p:pic>
          <p:pic>
            <p:nvPicPr>
              <p:cNvPr id="54" name="Picture 53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5C2D8342-43D0-441D-AF7F-129132999C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79190" y="1874572"/>
                <a:ext cx="2262776" cy="2262776"/>
              </a:xfrm>
              <a:prstGeom prst="rect">
                <a:avLst/>
              </a:prstGeom>
            </p:spPr>
          </p:pic>
          <p:pic>
            <p:nvPicPr>
              <p:cNvPr id="55" name="Picture 54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998B24C0-1303-45AE-BE7B-58F46776C5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47669" y="1874572"/>
                <a:ext cx="2262776" cy="2262776"/>
              </a:xfrm>
              <a:prstGeom prst="rect">
                <a:avLst/>
              </a:prstGeom>
            </p:spPr>
          </p:pic>
        </p:grpSp>
        <p:pic>
          <p:nvPicPr>
            <p:cNvPr id="56" name="Picture 55" descr="A close up of a logo&#10;&#10;Description automatically generated">
              <a:extLst>
                <a:ext uri="{FF2B5EF4-FFF2-40B4-BE49-F238E27FC236}">
                  <a16:creationId xmlns:a16="http://schemas.microsoft.com/office/drawing/2014/main" id="{C24ABF8E-C652-43D1-9F0C-82E54571C3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8634"/>
            <a:stretch/>
          </p:blipFill>
          <p:spPr>
            <a:xfrm>
              <a:off x="10064816" y="3792546"/>
              <a:ext cx="257181" cy="2262776"/>
            </a:xfrm>
            <a:prstGeom prst="rect">
              <a:avLst/>
            </a:prstGeom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FC15DBDA-11A2-4D1E-A99C-D33295EF90AB}"/>
              </a:ext>
            </a:extLst>
          </p:cNvPr>
          <p:cNvSpPr/>
          <p:nvPr/>
        </p:nvSpPr>
        <p:spPr>
          <a:xfrm>
            <a:off x="5106419" y="1803418"/>
            <a:ext cx="2111150" cy="11207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dirty="0"/>
              <a:t>.</a:t>
            </a:r>
            <a:endParaRPr lang="en-GB" sz="6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15E8B2-3759-4034-B2EE-547A70A69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00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9336F2-6459-462E-9D5F-7E3582E5D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General-Purpose GPU Compute</a:t>
            </a: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D999F77D-AB51-44B0-8A1A-ADFCEB26BF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814" y="2425100"/>
            <a:ext cx="4535332" cy="4535332"/>
          </a:xfrm>
          <a:prstGeom prst="rect">
            <a:avLst/>
          </a:prstGeom>
        </p:spPr>
      </p:pic>
      <p:pic>
        <p:nvPicPr>
          <p:cNvPr id="6" name="Graphic 5" descr="Processor">
            <a:extLst>
              <a:ext uri="{FF2B5EF4-FFF2-40B4-BE49-F238E27FC236}">
                <a16:creationId xmlns:a16="http://schemas.microsoft.com/office/drawing/2014/main" id="{76DE04C1-86B6-4F0C-806A-F5E8FD679C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95854" y="3172405"/>
            <a:ext cx="3040722" cy="3040722"/>
          </a:xfrm>
          <a:prstGeom prst="rect">
            <a:avLst/>
          </a:prstGeom>
        </p:spPr>
      </p:pic>
      <p:pic>
        <p:nvPicPr>
          <p:cNvPr id="7" name="Graphic 6" descr="Fire">
            <a:extLst>
              <a:ext uri="{FF2B5EF4-FFF2-40B4-BE49-F238E27FC236}">
                <a16:creationId xmlns:a16="http://schemas.microsoft.com/office/drawing/2014/main" id="{E5EFAEB6-D60D-4ECB-87C8-2B682DFDFD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294320" y="1728616"/>
            <a:ext cx="1443789" cy="1443789"/>
          </a:xfrm>
          <a:prstGeom prst="rect">
            <a:avLst/>
          </a:prstGeom>
          <a:effectLst>
            <a:glow rad="228600">
              <a:srgbClr val="FF0000">
                <a:alpha val="40000"/>
              </a:srgbClr>
            </a:glow>
          </a:effectLst>
        </p:spPr>
      </p:pic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53B2019B-5760-47A0-8E19-E98A25B7A7D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6585" y="1703205"/>
            <a:ext cx="1443789" cy="14437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9" name="Graphic 8" descr="Chevron arrows">
            <a:extLst>
              <a:ext uri="{FF2B5EF4-FFF2-40B4-BE49-F238E27FC236}">
                <a16:creationId xmlns:a16="http://schemas.microsoft.com/office/drawing/2014/main" id="{8AA0324C-AB4C-41AC-8214-7B796179FD1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505171" y="3146994"/>
            <a:ext cx="1343762" cy="1343762"/>
          </a:xfrm>
          <a:prstGeom prst="rect">
            <a:avLst/>
          </a:prstGeom>
        </p:spPr>
      </p:pic>
      <p:pic>
        <p:nvPicPr>
          <p:cNvPr id="12" name="Graphic 11" descr="Chevron arrows RTL">
            <a:extLst>
              <a:ext uri="{FF2B5EF4-FFF2-40B4-BE49-F238E27FC236}">
                <a16:creationId xmlns:a16="http://schemas.microsoft.com/office/drawing/2014/main" id="{FDDE1B4B-F674-434F-9241-0F5366CB76F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404401" y="4692766"/>
            <a:ext cx="1343761" cy="1343761"/>
          </a:xfrm>
          <a:prstGeom prst="rect">
            <a:avLst/>
          </a:prstGeom>
        </p:spPr>
      </p:pic>
      <p:pic>
        <p:nvPicPr>
          <p:cNvPr id="25" name="Picture 24" descr="A close up of a logo&#10;&#10;Description automatically generated">
            <a:extLst>
              <a:ext uri="{FF2B5EF4-FFF2-40B4-BE49-F238E27FC236}">
                <a16:creationId xmlns:a16="http://schemas.microsoft.com/office/drawing/2014/main" id="{99B96F48-2019-4C12-B0AC-93FC13D6587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643" y="1728616"/>
            <a:ext cx="1443789" cy="14437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DEE088DB-BC7C-4A30-A17D-6E819D0E678D}"/>
              </a:ext>
            </a:extLst>
          </p:cNvPr>
          <p:cNvGrpSpPr/>
          <p:nvPr/>
        </p:nvGrpSpPr>
        <p:grpSpPr>
          <a:xfrm>
            <a:off x="3322949" y="4227099"/>
            <a:ext cx="2630811" cy="744837"/>
            <a:chOff x="1791960" y="3792546"/>
            <a:chExt cx="8530037" cy="2263629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918B91E-98AE-419E-96C6-2321717F342F}"/>
                </a:ext>
              </a:extLst>
            </p:cNvPr>
            <p:cNvSpPr/>
            <p:nvPr/>
          </p:nvSpPr>
          <p:spPr>
            <a:xfrm>
              <a:off x="1870003" y="4208514"/>
              <a:ext cx="2111150" cy="14317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96B3DBA-282B-4660-88D2-7CA84D2AC48C}"/>
                </a:ext>
              </a:extLst>
            </p:cNvPr>
            <p:cNvSpPr/>
            <p:nvPr/>
          </p:nvSpPr>
          <p:spPr>
            <a:xfrm>
              <a:off x="3988972" y="4208514"/>
              <a:ext cx="2111150" cy="14317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0F021B0-835B-427E-B592-33D3A5F7F759}"/>
                </a:ext>
              </a:extLst>
            </p:cNvPr>
            <p:cNvSpPr/>
            <p:nvPr/>
          </p:nvSpPr>
          <p:spPr>
            <a:xfrm>
              <a:off x="6091878" y="4208508"/>
              <a:ext cx="2111150" cy="14317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6711E06-E3AB-4527-9468-42D6891E0200}"/>
                </a:ext>
              </a:extLst>
            </p:cNvPr>
            <p:cNvSpPr/>
            <p:nvPr/>
          </p:nvSpPr>
          <p:spPr>
            <a:xfrm>
              <a:off x="8210847" y="4208508"/>
              <a:ext cx="2111150" cy="143170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5A098F8-867A-4796-8CC7-3DD21E8BA486}"/>
                </a:ext>
              </a:extLst>
            </p:cNvPr>
            <p:cNvGrpSpPr/>
            <p:nvPr/>
          </p:nvGrpSpPr>
          <p:grpSpPr>
            <a:xfrm>
              <a:off x="1791960" y="3792546"/>
              <a:ext cx="8474111" cy="2263629"/>
              <a:chOff x="1736334" y="1874572"/>
              <a:chExt cx="8474111" cy="2263629"/>
            </a:xfrm>
          </p:grpSpPr>
          <p:pic>
            <p:nvPicPr>
              <p:cNvPr id="33" name="Picture 32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08589312-66ED-4EB5-BD3E-DD9ABA53C4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36334" y="1875425"/>
                <a:ext cx="2262776" cy="2262776"/>
              </a:xfrm>
              <a:prstGeom prst="rect">
                <a:avLst/>
              </a:prstGeom>
            </p:spPr>
          </p:pic>
          <p:pic>
            <p:nvPicPr>
              <p:cNvPr id="34" name="Picture 33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618603EC-E57E-4138-9217-79C146CBDA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10711" y="1874572"/>
                <a:ext cx="2262776" cy="2262776"/>
              </a:xfrm>
              <a:prstGeom prst="rect">
                <a:avLst/>
              </a:prstGeom>
            </p:spPr>
          </p:pic>
          <p:pic>
            <p:nvPicPr>
              <p:cNvPr id="35" name="Picture 34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0987D5A2-4053-4080-88C6-DA3A9457AE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79190" y="1874572"/>
                <a:ext cx="2262776" cy="2262776"/>
              </a:xfrm>
              <a:prstGeom prst="rect">
                <a:avLst/>
              </a:prstGeom>
            </p:spPr>
          </p:pic>
          <p:pic>
            <p:nvPicPr>
              <p:cNvPr id="36" name="Picture 35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AC0CAA1A-960D-45F3-BA10-424E1A9B85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47669" y="1874572"/>
                <a:ext cx="2262776" cy="2262776"/>
              </a:xfrm>
              <a:prstGeom prst="rect">
                <a:avLst/>
              </a:prstGeom>
            </p:spPr>
          </p:pic>
        </p:grpSp>
        <p:pic>
          <p:nvPicPr>
            <p:cNvPr id="32" name="Picture 31" descr="A close up of a logo&#10;&#10;Description automatically generated">
              <a:extLst>
                <a:ext uri="{FF2B5EF4-FFF2-40B4-BE49-F238E27FC236}">
                  <a16:creationId xmlns:a16="http://schemas.microsoft.com/office/drawing/2014/main" id="{2A074B83-F917-4326-928E-9C69B7053B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8634"/>
            <a:stretch/>
          </p:blipFill>
          <p:spPr>
            <a:xfrm>
              <a:off x="10064816" y="3792546"/>
              <a:ext cx="257181" cy="2262776"/>
            </a:xfrm>
            <a:prstGeom prst="rect">
              <a:avLst/>
            </a:prstGeom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D86813-A054-4FC1-B8FB-A86563768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643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1.85185E-6 L 0.10234 0.0041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17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34 0.00417 L 2.08333E-7 7.40741E-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78" y="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2F290E9-657B-4B03-B218-98F874E281A6}"/>
              </a:ext>
            </a:extLst>
          </p:cNvPr>
          <p:cNvSpPr/>
          <p:nvPr/>
        </p:nvSpPr>
        <p:spPr>
          <a:xfrm>
            <a:off x="0" y="1719943"/>
            <a:ext cx="12192000" cy="2177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DCD41E7-AAC7-421C-8CBB-0620D3CAF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537" y="2436096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Real-Time Benchmarks</a:t>
            </a:r>
            <a:endParaRPr lang="en-US" sz="3200" kern="1200" dirty="0">
              <a:solidFill>
                <a:schemeClr val="bg1"/>
              </a:solidFill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D8E04FEB-5014-46E9-9269-3C986F5DE8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58840" y="0"/>
            <a:ext cx="1333160" cy="65351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6FC0AEE-4937-4306-B9A7-2880A94F2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179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DAE371-0364-4B89-AF0A-7670AC712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Real-time Requirements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03EB5E-980D-4529-9BE4-1E9038C6B96A}"/>
              </a:ext>
            </a:extLst>
          </p:cNvPr>
          <p:cNvSpPr txBox="1"/>
          <p:nvPr/>
        </p:nvSpPr>
        <p:spPr>
          <a:xfrm>
            <a:off x="643467" y="5603506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[2] [3]</a:t>
            </a:r>
            <a:endParaRPr lang="en-GB" dirty="0"/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7B171686-365F-47AA-8A9B-0B05A169E1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89" y="2415020"/>
            <a:ext cx="11330668" cy="2781628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9EADFA-826F-4510-96F0-EBCA14C20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39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92010B-431F-478D-96AB-AFBA3F520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Baseline Bidirectional Test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A039378A-FDA3-41CB-AB47-28E4D6DCCD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700" y="1675227"/>
            <a:ext cx="9874600" cy="439419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2A638E1-E73C-46BD-928B-ECC34B5F35D6}"/>
              </a:ext>
            </a:extLst>
          </p:cNvPr>
          <p:cNvSpPr/>
          <p:nvPr/>
        </p:nvSpPr>
        <p:spPr>
          <a:xfrm>
            <a:off x="1158700" y="2875280"/>
            <a:ext cx="9874600" cy="319414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CFA52B-F896-4A2A-99A9-101DFD288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74E29-CBDD-4FE2-92D0-BB12B28D6C4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05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3365</TotalTime>
  <Words>1660</Words>
  <Application>Microsoft Office PowerPoint</Application>
  <PresentationFormat>Widescreen</PresentationFormat>
  <Paragraphs>200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There and Back Again - The Practicality of GPU Accelerated Digital Audio </vt:lpstr>
      <vt:lpstr>Latency</vt:lpstr>
      <vt:lpstr>Jitter</vt:lpstr>
      <vt:lpstr>Round-trip Audio Latency</vt:lpstr>
      <vt:lpstr>Buffering</vt:lpstr>
      <vt:lpstr>General-Purpose GPU Compute</vt:lpstr>
      <vt:lpstr>Real-Time Benchmarks</vt:lpstr>
      <vt:lpstr>Real-time Requirements</vt:lpstr>
      <vt:lpstr>Baseline Bidirectional Test</vt:lpstr>
      <vt:lpstr>Bidirectional Synthesis Test</vt:lpstr>
      <vt:lpstr>General Benchmarks</vt:lpstr>
      <vt:lpstr>GPU Interfacing</vt:lpstr>
      <vt:lpstr>OpenCL</vt:lpstr>
      <vt:lpstr>CUDA</vt:lpstr>
      <vt:lpstr>OpenCL Vs CUDA</vt:lpstr>
      <vt:lpstr>GPU Type</vt:lpstr>
      <vt:lpstr>Discrete GPU</vt:lpstr>
      <vt:lpstr>Integrated GPU</vt:lpstr>
      <vt:lpstr>Integrated Vs Discrete</vt:lpstr>
      <vt:lpstr>Memory Types</vt:lpstr>
      <vt:lpstr>Pinned Memory</vt:lpstr>
      <vt:lpstr>Standard Vs Pinned Memory</vt:lpstr>
      <vt:lpstr>Comprehensive Results Database</vt:lpstr>
      <vt:lpstr>References</vt:lpstr>
      <vt:lpstr>Source Code &amp; Blog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There and Back Again: The Practicality of GPU Accelerated Digital Audio</dc:title>
  <dc:creator>Harri Renneu</dc:creator>
  <cp:lastModifiedBy>Harri Renneu</cp:lastModifiedBy>
  <cp:revision>41</cp:revision>
  <dcterms:created xsi:type="dcterms:W3CDTF">2020-05-05T16:07:21Z</dcterms:created>
  <dcterms:modified xsi:type="dcterms:W3CDTF">2020-05-29T13:36:45Z</dcterms:modified>
</cp:coreProperties>
</file>