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2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81" r:id="rId2"/>
    <p:sldId id="293" r:id="rId3"/>
    <p:sldId id="305" r:id="rId4"/>
    <p:sldId id="304" r:id="rId5"/>
    <p:sldId id="294" r:id="rId6"/>
    <p:sldId id="276" r:id="rId7"/>
    <p:sldId id="277" r:id="rId8"/>
    <p:sldId id="278" r:id="rId9"/>
    <p:sldId id="279" r:id="rId10"/>
    <p:sldId id="295" r:id="rId11"/>
    <p:sldId id="263" r:id="rId12"/>
    <p:sldId id="275" r:id="rId13"/>
    <p:sldId id="307" r:id="rId14"/>
    <p:sldId id="280" r:id="rId15"/>
    <p:sldId id="285" r:id="rId16"/>
    <p:sldId id="286" r:id="rId17"/>
    <p:sldId id="283" r:id="rId18"/>
    <p:sldId id="287" r:id="rId19"/>
    <p:sldId id="310" r:id="rId20"/>
    <p:sldId id="309" r:id="rId21"/>
    <p:sldId id="265" r:id="rId22"/>
    <p:sldId id="288" r:id="rId23"/>
    <p:sldId id="258" r:id="rId24"/>
    <p:sldId id="284" r:id="rId25"/>
    <p:sldId id="297" r:id="rId26"/>
    <p:sldId id="268" r:id="rId27"/>
    <p:sldId id="308" r:id="rId28"/>
    <p:sldId id="299" r:id="rId29"/>
    <p:sldId id="291" r:id="rId30"/>
    <p:sldId id="298" r:id="rId31"/>
    <p:sldId id="289" r:id="rId32"/>
    <p:sldId id="300" r:id="rId33"/>
    <p:sldId id="301" r:id="rId34"/>
    <p:sldId id="303" r:id="rId35"/>
    <p:sldId id="282" r:id="rId36"/>
    <p:sldId id="302" r:id="rId37"/>
    <p:sldId id="30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6300"/>
    <a:srgbClr val="BB3000"/>
    <a:srgbClr val="B77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2" autoAdjust="0"/>
    <p:restoredTop sz="77203" autoAdjust="0"/>
  </p:normalViewPr>
  <p:slideViewPr>
    <p:cSldViewPr snapToGrid="0">
      <p:cViewPr varScale="1">
        <p:scale>
          <a:sx n="67" d="100"/>
          <a:sy n="67" d="100"/>
        </p:scale>
        <p:origin x="124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091C32-888A-4AAA-A9C8-7ADAB765B1C8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0860D93C-180E-4895-8E62-A7423B015F69}">
      <dgm:prSet phldrT="[Text]"/>
      <dgm:spPr/>
      <dgm:t>
        <a:bodyPr/>
        <a:lstStyle/>
        <a:p>
          <a:r>
            <a:rPr lang="en-GB" dirty="0"/>
            <a:t>CPU Initialization</a:t>
          </a:r>
        </a:p>
      </dgm:t>
    </dgm:pt>
    <dgm:pt modelId="{98F353C0-D223-4158-8F10-F6BA3EB9843B}" type="parTrans" cxnId="{92357F29-F44A-478B-925E-87ABB66F178F}">
      <dgm:prSet/>
      <dgm:spPr/>
      <dgm:t>
        <a:bodyPr/>
        <a:lstStyle/>
        <a:p>
          <a:endParaRPr lang="en-GB"/>
        </a:p>
      </dgm:t>
    </dgm:pt>
    <dgm:pt modelId="{308EBD9B-F8A4-4FF4-AD49-D7B7571670FA}" type="sibTrans" cxnId="{92357F29-F44A-478B-925E-87ABB66F178F}">
      <dgm:prSet/>
      <dgm:spPr/>
      <dgm:t>
        <a:bodyPr/>
        <a:lstStyle/>
        <a:p>
          <a:endParaRPr lang="en-GB"/>
        </a:p>
      </dgm:t>
    </dgm:pt>
    <dgm:pt modelId="{4009DCD0-8E37-4C2D-8601-0FAAA4F80178}">
      <dgm:prSet phldrT="[Text]"/>
      <dgm:spPr>
        <a:solidFill>
          <a:srgbClr val="AD6300"/>
        </a:solidFill>
      </dgm:spPr>
      <dgm:t>
        <a:bodyPr/>
        <a:lstStyle/>
        <a:p>
          <a:r>
            <a:rPr lang="en-GB" dirty="0"/>
            <a:t>CPU Playback</a:t>
          </a:r>
        </a:p>
      </dgm:t>
    </dgm:pt>
    <dgm:pt modelId="{7F91EE0E-D29E-4677-8A8E-5C3657B99316}" type="parTrans" cxnId="{5B8A2429-CD6C-41F8-ADB3-B6F18F5E9283}">
      <dgm:prSet/>
      <dgm:spPr/>
      <dgm:t>
        <a:bodyPr/>
        <a:lstStyle/>
        <a:p>
          <a:endParaRPr lang="en-GB"/>
        </a:p>
      </dgm:t>
    </dgm:pt>
    <dgm:pt modelId="{A1B1BFAF-DCC8-4A26-87F3-05F4B792BEA6}" type="sibTrans" cxnId="{5B8A2429-CD6C-41F8-ADB3-B6F18F5E9283}">
      <dgm:prSet/>
      <dgm:spPr>
        <a:solidFill>
          <a:srgbClr val="AD6300"/>
        </a:solidFill>
      </dgm:spPr>
      <dgm:t>
        <a:bodyPr/>
        <a:lstStyle/>
        <a:p>
          <a:endParaRPr lang="en-GB"/>
        </a:p>
      </dgm:t>
    </dgm:pt>
    <dgm:pt modelId="{2B462113-F9C5-404A-A81D-C0812CB7CC17}">
      <dgm:prSet phldrT="[Text]"/>
      <dgm:spPr/>
      <dgm:t>
        <a:bodyPr/>
        <a:lstStyle/>
        <a:p>
          <a:r>
            <a:rPr lang="en-GB" dirty="0"/>
            <a:t>GPU Process</a:t>
          </a:r>
        </a:p>
      </dgm:t>
    </dgm:pt>
    <dgm:pt modelId="{8F0E2355-7D6E-40DA-BC1D-266F9765BD08}" type="parTrans" cxnId="{5A5C7E81-967B-48DE-900F-DA77C072B60C}">
      <dgm:prSet/>
      <dgm:spPr/>
      <dgm:t>
        <a:bodyPr/>
        <a:lstStyle/>
        <a:p>
          <a:endParaRPr lang="en-GB"/>
        </a:p>
      </dgm:t>
    </dgm:pt>
    <dgm:pt modelId="{3EDF60B3-D7F3-42A5-A6F3-A866A79B2828}" type="sibTrans" cxnId="{5A5C7E81-967B-48DE-900F-DA77C072B60C}">
      <dgm:prSet/>
      <dgm:spPr/>
      <dgm:t>
        <a:bodyPr/>
        <a:lstStyle/>
        <a:p>
          <a:endParaRPr lang="en-GB"/>
        </a:p>
      </dgm:t>
    </dgm:pt>
    <dgm:pt modelId="{F9306868-6B69-45B0-B3D3-44622FA3A8CC}" type="pres">
      <dgm:prSet presAssocID="{A0091C32-888A-4AAA-A9C8-7ADAB765B1C8}" presName="Name0" presStyleCnt="0">
        <dgm:presLayoutVars>
          <dgm:dir/>
          <dgm:resizeHandles val="exact"/>
        </dgm:presLayoutVars>
      </dgm:prSet>
      <dgm:spPr/>
    </dgm:pt>
    <dgm:pt modelId="{A98ECC82-A8C2-4BEA-B3EF-A850355873A4}" type="pres">
      <dgm:prSet presAssocID="{0860D93C-180E-4895-8E62-A7423B015F69}" presName="node" presStyleLbl="node1" presStyleIdx="0" presStyleCnt="3">
        <dgm:presLayoutVars>
          <dgm:bulletEnabled val="1"/>
        </dgm:presLayoutVars>
      </dgm:prSet>
      <dgm:spPr/>
    </dgm:pt>
    <dgm:pt modelId="{CAC22AE1-EDD0-4198-BFEE-1EC23D304B2C}" type="pres">
      <dgm:prSet presAssocID="{308EBD9B-F8A4-4FF4-AD49-D7B7571670FA}" presName="sibTrans" presStyleLbl="sibTrans2D1" presStyleIdx="0" presStyleCnt="2"/>
      <dgm:spPr/>
    </dgm:pt>
    <dgm:pt modelId="{446E4102-CF58-497F-9B99-72FCF996EE9B}" type="pres">
      <dgm:prSet presAssocID="{308EBD9B-F8A4-4FF4-AD49-D7B7571670FA}" presName="connectorText" presStyleLbl="sibTrans2D1" presStyleIdx="0" presStyleCnt="2"/>
      <dgm:spPr/>
    </dgm:pt>
    <dgm:pt modelId="{2687FC0F-2024-4A9E-94D6-284013E27200}" type="pres">
      <dgm:prSet presAssocID="{4009DCD0-8E37-4C2D-8601-0FAAA4F80178}" presName="node" presStyleLbl="node1" presStyleIdx="1" presStyleCnt="3">
        <dgm:presLayoutVars>
          <dgm:bulletEnabled val="1"/>
        </dgm:presLayoutVars>
      </dgm:prSet>
      <dgm:spPr/>
    </dgm:pt>
    <dgm:pt modelId="{9FD3855B-8C77-4A3F-8676-3EDE5D1641AE}" type="pres">
      <dgm:prSet presAssocID="{A1B1BFAF-DCC8-4A26-87F3-05F4B792BEA6}" presName="sibTrans" presStyleLbl="sibTrans2D1" presStyleIdx="1" presStyleCnt="2" custLinFactNeighborX="5560" custLinFactNeighborY="-55940"/>
      <dgm:spPr/>
    </dgm:pt>
    <dgm:pt modelId="{6E30AF90-A7BE-4DE3-98E3-999F210B40FF}" type="pres">
      <dgm:prSet presAssocID="{A1B1BFAF-DCC8-4A26-87F3-05F4B792BEA6}" presName="connectorText" presStyleLbl="sibTrans2D1" presStyleIdx="1" presStyleCnt="2"/>
      <dgm:spPr/>
    </dgm:pt>
    <dgm:pt modelId="{AAE92349-4882-4D73-B3CF-AE1BEEF83CFC}" type="pres">
      <dgm:prSet presAssocID="{2B462113-F9C5-404A-A81D-C0812CB7CC17}" presName="node" presStyleLbl="node1" presStyleIdx="2" presStyleCnt="3">
        <dgm:presLayoutVars>
          <dgm:bulletEnabled val="1"/>
        </dgm:presLayoutVars>
      </dgm:prSet>
      <dgm:spPr/>
    </dgm:pt>
  </dgm:ptLst>
  <dgm:cxnLst>
    <dgm:cxn modelId="{2857EE00-297B-471F-9601-966285B1EB19}" type="presOf" srcId="{A0091C32-888A-4AAA-A9C8-7ADAB765B1C8}" destId="{F9306868-6B69-45B0-B3D3-44622FA3A8CC}" srcOrd="0" destOrd="0" presId="urn:microsoft.com/office/officeart/2005/8/layout/process1"/>
    <dgm:cxn modelId="{5B8A2429-CD6C-41F8-ADB3-B6F18F5E9283}" srcId="{A0091C32-888A-4AAA-A9C8-7ADAB765B1C8}" destId="{4009DCD0-8E37-4C2D-8601-0FAAA4F80178}" srcOrd="1" destOrd="0" parTransId="{7F91EE0E-D29E-4677-8A8E-5C3657B99316}" sibTransId="{A1B1BFAF-DCC8-4A26-87F3-05F4B792BEA6}"/>
    <dgm:cxn modelId="{92357F29-F44A-478B-925E-87ABB66F178F}" srcId="{A0091C32-888A-4AAA-A9C8-7ADAB765B1C8}" destId="{0860D93C-180E-4895-8E62-A7423B015F69}" srcOrd="0" destOrd="0" parTransId="{98F353C0-D223-4158-8F10-F6BA3EB9843B}" sibTransId="{308EBD9B-F8A4-4FF4-AD49-D7B7571670FA}"/>
    <dgm:cxn modelId="{65155F5F-FC83-4680-9ACA-A150CDC72950}" type="presOf" srcId="{308EBD9B-F8A4-4FF4-AD49-D7B7571670FA}" destId="{CAC22AE1-EDD0-4198-BFEE-1EC23D304B2C}" srcOrd="0" destOrd="0" presId="urn:microsoft.com/office/officeart/2005/8/layout/process1"/>
    <dgm:cxn modelId="{5A633F58-5963-4C4A-81E0-022293FB1D73}" type="presOf" srcId="{A1B1BFAF-DCC8-4A26-87F3-05F4B792BEA6}" destId="{6E30AF90-A7BE-4DE3-98E3-999F210B40FF}" srcOrd="1" destOrd="0" presId="urn:microsoft.com/office/officeart/2005/8/layout/process1"/>
    <dgm:cxn modelId="{5A5C7E81-967B-48DE-900F-DA77C072B60C}" srcId="{A0091C32-888A-4AAA-A9C8-7ADAB765B1C8}" destId="{2B462113-F9C5-404A-A81D-C0812CB7CC17}" srcOrd="2" destOrd="0" parTransId="{8F0E2355-7D6E-40DA-BC1D-266F9765BD08}" sibTransId="{3EDF60B3-D7F3-42A5-A6F3-A866A79B2828}"/>
    <dgm:cxn modelId="{65F588B5-C996-4437-98E0-08C43F2391DE}" type="presOf" srcId="{A1B1BFAF-DCC8-4A26-87F3-05F4B792BEA6}" destId="{9FD3855B-8C77-4A3F-8676-3EDE5D1641AE}" srcOrd="0" destOrd="0" presId="urn:microsoft.com/office/officeart/2005/8/layout/process1"/>
    <dgm:cxn modelId="{21A33EBE-52B4-4A63-BCA2-59CEE3973979}" type="presOf" srcId="{2B462113-F9C5-404A-A81D-C0812CB7CC17}" destId="{AAE92349-4882-4D73-B3CF-AE1BEEF83CFC}" srcOrd="0" destOrd="0" presId="urn:microsoft.com/office/officeart/2005/8/layout/process1"/>
    <dgm:cxn modelId="{36F74DCA-5136-48C3-83C5-F7451529B954}" type="presOf" srcId="{4009DCD0-8E37-4C2D-8601-0FAAA4F80178}" destId="{2687FC0F-2024-4A9E-94D6-284013E27200}" srcOrd="0" destOrd="0" presId="urn:microsoft.com/office/officeart/2005/8/layout/process1"/>
    <dgm:cxn modelId="{DA13E5D7-4749-407E-B8FB-20B6537FEA77}" type="presOf" srcId="{0860D93C-180E-4895-8E62-A7423B015F69}" destId="{A98ECC82-A8C2-4BEA-B3EF-A850355873A4}" srcOrd="0" destOrd="0" presId="urn:microsoft.com/office/officeart/2005/8/layout/process1"/>
    <dgm:cxn modelId="{AE02EDE6-A106-4854-9431-9BD2AC6B8CDB}" type="presOf" srcId="{308EBD9B-F8A4-4FF4-AD49-D7B7571670FA}" destId="{446E4102-CF58-497F-9B99-72FCF996EE9B}" srcOrd="1" destOrd="0" presId="urn:microsoft.com/office/officeart/2005/8/layout/process1"/>
    <dgm:cxn modelId="{F37D4ED5-D4C8-461A-9236-D863A08C42D0}" type="presParOf" srcId="{F9306868-6B69-45B0-B3D3-44622FA3A8CC}" destId="{A98ECC82-A8C2-4BEA-B3EF-A850355873A4}" srcOrd="0" destOrd="0" presId="urn:microsoft.com/office/officeart/2005/8/layout/process1"/>
    <dgm:cxn modelId="{4AD16975-079E-4607-A436-3CB1C840A427}" type="presParOf" srcId="{F9306868-6B69-45B0-B3D3-44622FA3A8CC}" destId="{CAC22AE1-EDD0-4198-BFEE-1EC23D304B2C}" srcOrd="1" destOrd="0" presId="urn:microsoft.com/office/officeart/2005/8/layout/process1"/>
    <dgm:cxn modelId="{6658ABFE-AD44-487F-8200-45454FBD5754}" type="presParOf" srcId="{CAC22AE1-EDD0-4198-BFEE-1EC23D304B2C}" destId="{446E4102-CF58-497F-9B99-72FCF996EE9B}" srcOrd="0" destOrd="0" presId="urn:microsoft.com/office/officeart/2005/8/layout/process1"/>
    <dgm:cxn modelId="{8472DA27-0418-44C1-A678-A83BD7DF9345}" type="presParOf" srcId="{F9306868-6B69-45B0-B3D3-44622FA3A8CC}" destId="{2687FC0F-2024-4A9E-94D6-284013E27200}" srcOrd="2" destOrd="0" presId="urn:microsoft.com/office/officeart/2005/8/layout/process1"/>
    <dgm:cxn modelId="{CB4951E6-2BEB-4296-91C5-E528712A6CA1}" type="presParOf" srcId="{F9306868-6B69-45B0-B3D3-44622FA3A8CC}" destId="{9FD3855B-8C77-4A3F-8676-3EDE5D1641AE}" srcOrd="3" destOrd="0" presId="urn:microsoft.com/office/officeart/2005/8/layout/process1"/>
    <dgm:cxn modelId="{A7EA5153-2FEC-4930-9F8D-C9437932A197}" type="presParOf" srcId="{9FD3855B-8C77-4A3F-8676-3EDE5D1641AE}" destId="{6E30AF90-A7BE-4DE3-98E3-999F210B40FF}" srcOrd="0" destOrd="0" presId="urn:microsoft.com/office/officeart/2005/8/layout/process1"/>
    <dgm:cxn modelId="{85AA21B4-9F74-4CE1-8FB2-489126B332AB}" type="presParOf" srcId="{F9306868-6B69-45B0-B3D3-44622FA3A8CC}" destId="{AAE92349-4882-4D73-B3CF-AE1BEEF83CF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ECC82-A8C2-4BEA-B3EF-A850355873A4}">
      <dsp:nvSpPr>
        <dsp:cNvPr id="0" name=""/>
        <dsp:cNvSpPr/>
      </dsp:nvSpPr>
      <dsp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CPU Initialization</a:t>
          </a:r>
        </a:p>
      </dsp:txBody>
      <dsp:txXfrm>
        <a:off x="44665" y="2106299"/>
        <a:ext cx="2060143" cy="1206068"/>
      </dsp:txXfrm>
    </dsp:sp>
    <dsp:sp modelId="{CAC22AE1-EDD0-4198-BFEE-1EC23D304B2C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kern="1200"/>
        </a:p>
      </dsp:txBody>
      <dsp:txXfrm>
        <a:off x="2355850" y="2550475"/>
        <a:ext cx="316861" cy="317716"/>
      </dsp:txXfrm>
    </dsp:sp>
    <dsp:sp modelId="{2687FC0F-2024-4A9E-94D6-284013E27200}">
      <dsp:nvSpPr>
        <dsp:cNvPr id="0" name=""/>
        <dsp:cNvSpPr/>
      </dsp:nvSpPr>
      <dsp:spPr>
        <a:xfrm>
          <a:off x="2996406" y="2068777"/>
          <a:ext cx="2135187" cy="1281112"/>
        </a:xfrm>
        <a:prstGeom prst="roundRect">
          <a:avLst>
            <a:gd name="adj" fmla="val 10000"/>
          </a:avLst>
        </a:prstGeom>
        <a:solidFill>
          <a:srgbClr val="AD6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CPU Playback</a:t>
          </a:r>
        </a:p>
      </dsp:txBody>
      <dsp:txXfrm>
        <a:off x="3033928" y="2106299"/>
        <a:ext cx="2060143" cy="1206068"/>
      </dsp:txXfrm>
    </dsp:sp>
    <dsp:sp modelId="{9FD3855B-8C77-4A3F-8676-3EDE5D1641AE}">
      <dsp:nvSpPr>
        <dsp:cNvPr id="0" name=""/>
        <dsp:cNvSpPr/>
      </dsp:nvSpPr>
      <dsp:spPr>
        <a:xfrm>
          <a:off x="5370280" y="2148353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rgbClr val="AD6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kern="1200"/>
        </a:p>
      </dsp:txBody>
      <dsp:txXfrm>
        <a:off x="5370280" y="2254258"/>
        <a:ext cx="316861" cy="317716"/>
      </dsp:txXfrm>
    </dsp:sp>
    <dsp:sp modelId="{AAE92349-4882-4D73-B3CF-AE1BEEF83CFC}">
      <dsp:nvSpPr>
        <dsp:cNvPr id="0" name=""/>
        <dsp:cNvSpPr/>
      </dsp:nvSpPr>
      <dsp:spPr>
        <a:xfrm>
          <a:off x="5985668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GPU Process</a:t>
          </a:r>
        </a:p>
      </dsp:txBody>
      <dsp:txXfrm>
        <a:off x="6023190" y="2106299"/>
        <a:ext cx="2060143" cy="1206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9A761-BDF2-4682-9AE1-15FA04921161}" type="datetimeFigureOut">
              <a:rPr lang="en-GB" smtClean="0"/>
              <a:t>14/05/2019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C2DCF-4DC5-4624-82B8-B2058BE9F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252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Introduce the paper.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Highlight Ben, Tom and UWE.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was set out to accomplish. *An FDTD synth using OpenCL(New) *Implement and compare other methods.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176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Introduce design of the implementations for benchmarking &amp; comparison.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106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Drumhead model use discretized standard 2D wave equation.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Simulates propagation of pressure through membrane.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Edge condition at edge of drumhead. (Reflection)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Propagation coefficient = Speed waves pass through material.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Damping coefficient = Degree of wave absorption in material.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Excitation input.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Samples output.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411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Grid must be stored in data structure.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Grid holds pressure values.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Explain time steps.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Explain equation.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 convolution of neighbours.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GB" dirty="0"/>
              <a:t>D Wave Equation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Data structure and access patterns of grid effects performance.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03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Show </a:t>
            </a:r>
            <a:r>
              <a:rPr lang="en-US" dirty="0"/>
              <a:t>2</a:t>
            </a:r>
            <a:r>
              <a:rPr lang="en-GB" dirty="0"/>
              <a:t>D Wave Equation.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Relate terms from past slides to equation.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Damping coefficient = The amount of energy absorbed by material as travels.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Propagation coefficient = the speed the pressure travels through model.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Boundary gain = The degree the pressure is reflected back into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685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CPU initializes the grid. Defines the boundaries/edges, material and in/out positions.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CPU playback inputs excitations, enqueues a batch of time step on GPU.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GPU processes a batch of time steps, recording the output samples to buffer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665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Serial = Visits each point in turn. Calculates pressure in sequence.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If grid dimensions increase together, exponential increase in complexity.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Cache alignment = Flattened 2D array for grids. Reduces cache misses at edges.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Avoiding copies = Avoid copies of whole grids through time-steps. Using pointers to grids.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Redundant calculations = Calculations moved outside loops.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879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Incorporates vectorization of grid for AVX technology on CPU.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Intel’s AVX compiler </a:t>
            </a:r>
            <a:r>
              <a:rPr lang="en-GB" dirty="0" err="1"/>
              <a:t>intrinsics</a:t>
            </a:r>
            <a:r>
              <a:rPr lang="en-GB" dirty="0"/>
              <a:t>. Low-level required.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Alternatives high level libraries/#pragmas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AVX-128 width. Max 4 floats processed in parallel.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Max ideal speedup X4.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Better implementation would use all CPU cores AXV tech.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23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Novel single graphics texture.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Using graphics pipeline.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FDTD values stored in texture colour channels.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Interesting, but creates problems. Whole texture read/write. So no opportunity to optimize.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Recent versions of OpenGL have compute shaders for GPGPU.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408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Contrast to OpenGL graphics API. OpenCL is GPGPU.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Mark Harris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Highlight the GPGPU memory hierarchy.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Provides opportunity to optimize.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37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There is a version using only the global memory.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There is a version utilizing faster local memory for grid accesses. Involves conditionals.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360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was the motivation for this project?</a:t>
            </a:r>
          </a:p>
          <a:p>
            <a:r>
              <a:rPr lang="en-US" dirty="0"/>
              <a:t>Lay foundations to establish importance of accelerating this application.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412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Just run over all the different versions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17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Used through all implementations.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Method of incrementing pointer to grids when time-stepping.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Avoids copying these potentially huge grids.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734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Used through GPU implementations.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Buffer input to excite.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Repeat time-steps for all input buffer.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Fill output buffer generated samples.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/>
              <a:t>Batching avoids CPU – GPU transfer overhead.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937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Optimization commonly used </a:t>
            </a:r>
            <a:r>
              <a:rPr lang="en-GB" dirty="0" err="1"/>
              <a:t>convolutionary</a:t>
            </a:r>
            <a:r>
              <a:rPr lang="en-GB" dirty="0"/>
              <a:t> neural networks.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Utilizes faster local memory.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If in workgroup – Local access else – Global access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Details in paper.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772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Control parameters = </a:t>
            </a:r>
            <a:r>
              <a:rPr lang="en-GB" dirty="0" err="1"/>
              <a:t>Input/Output</a:t>
            </a:r>
            <a:r>
              <a:rPr lang="en-GB" dirty="0"/>
              <a:t> buffer sizes.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Independent variable changed = Grid dimensions. Workgroup dimensions.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Dependant variable measured = Compute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Outline spec of benchmarked system. Basic, mid-range work laptop.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8750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Results for varying the OpenCL workgroup dimensions.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2549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4*4 = 16, 8*8 = 64, 16*16 = 256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Fits expectation. AMD Radeon 530 reported </a:t>
            </a:r>
            <a:r>
              <a:rPr lang="en-GB" dirty="0" err="1"/>
              <a:t>wavefront</a:t>
            </a:r>
            <a:r>
              <a:rPr lang="en-GB" dirty="0"/>
              <a:t>/thread size 64.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Small detail, number work items executed parallel by compute unit.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Workgroup size smaller wastes </a:t>
            </a:r>
            <a:r>
              <a:rPr lang="en-GB" dirty="0" err="1"/>
              <a:t>wavefront</a:t>
            </a:r>
            <a:r>
              <a:rPr lang="en-GB" dirty="0"/>
              <a:t> potential.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1478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4*4 = 16, 8*8 = 64, 16*16 = 256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Increasing past 64 benefits from larger local memory accesses.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So OpenCL local benefits but Global does not benefit from this increased space.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Optimizations possible by targeting spec of specific devices.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9103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Results for varying the model dimensions.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2964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Explain axes - Graph measures compute time to grid dimensions.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Logarithmic Scale. So scaling exponentially.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CPU vs GPU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Small dimensions = CPU faster. - GPU transfer overhead exceeds benefit.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54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Producers want a bigger pallet of instruments/sounds.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Producers want control.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GB" dirty="0" err="1"/>
              <a:t>hysical</a:t>
            </a:r>
            <a:r>
              <a:rPr lang="en-GB" dirty="0"/>
              <a:t> models open up bigger pallet.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4746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Large dimensions = GPU faster. – Speed of massively parallel device exceeds transfer cost.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8053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Avx</a:t>
            </a:r>
            <a:r>
              <a:rPr lang="en-GB" dirty="0"/>
              <a:t> at a 3X speedup which is close to the expected ideal case of 4X.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Overtime, seems to come down and fluctuate between 1X &amp; 2X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Overhead involved using AVX tech.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5808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Explain Axes – Measures speedup in relation to CPU serial for grid dimensions.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OpenGL begins slightly faster.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As scales, OpenCL exceeds OpenGL.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OpenCL &amp; OpenGL Implementations quite different.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OpenCL more flexible for general purpose.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OpenGL constrained to graphics.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OpenGL novel single texture structure.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0408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Global and local optimization in OpenCL kernel. Very similar times, considered negligible.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Hypothesis = Performance gain cancelled out by workgroup edge conditionals.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Branching in GPUs is bad as execute in lockstep.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Shared memory bank conflicts.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Possible to improve this further.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5776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Only recorded total performance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CPU handles smaller, GPU larger dimensions. Reinforces idea that each suited for specific situations.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OpenCL best, but OpenGL method was novel.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Workgroup optimizations interesting, but negligible benefit.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2526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Investigate relatively new graphics API Vulkan.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Benchmark on professional kit. E.g. GTX 1070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Benchmarking suite. Arithmetic, memory, applications, etc. </a:t>
            </a:r>
            <a:r>
              <a:rPr lang="en-GB" sz="1200" dirty="0"/>
              <a:t>Including micro &amp; macro benchmarks.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6792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524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Present a DAW. A producers software.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Currently, CPU is allocated these intensive tasks.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 this kind of situation, GPU is sitting idle.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616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Cover background of things to be aware of for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471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Digital Sound = Represented digital form. Encoded as samples in sequence.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Real-time = Samples generated &amp; played immediately.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Performance requirements: Minimum 44.1Khz sample rate, 10ms latency.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Offline = Samples generated over time &amp; stored for later.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Metaphor = Game rendering vs film CGI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806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Physical models, one of many different types of synthesis.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Way of modelling &amp; simulating systems containing physical components.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Some are more pure/numerical physical models.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Karplus and Strong’s = Popular simple algorithm used as introduction.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Digital waveguides = Ideas from physics wave propagation.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418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Most pure physical models are direct numerical simulations.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Literal application of applied mathematics to represent instruments.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Straightforward FDTD approximation for set of differential equations.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Real-time computation expensive. Usually offline.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Alternatives: finite-element, finite-volume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528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FD methods way of representing differential equations in model to solve.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Incorporating time stepping, simulate change over time. FDTD.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Initial state, time-step length, differential equation, grid, edge conditions.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Foundational mathematics trace back to origins of fluid dynamics and electromagnetics.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C2DCF-4DC5-4624-82B8-B2058BE9F55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62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3BD6A-662A-4060-AF61-443869141CC2}" type="datetime1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7A84-761D-4073-AE1E-4F0CC17497C0}" type="datetime1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A725-C5CB-4E59-A5BB-09BDB0246B50}" type="datetime1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1F172-BDAB-4B93-8E08-6EE6D86C9DAF}" type="datetime1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B403-DF23-4642-B6FE-1D3FCC26836E}" type="datetime1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881A3-702D-44BA-A627-4CB9E611FE65}" type="datetime1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4F01-B27F-4F5D-84A1-C2B7B13C9B3D}" type="datetime1">
              <a:rPr lang="en-US" smtClean="0"/>
              <a:t>5/14/2019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F993E-071C-4912-82EC-CAF46833EDF6}" type="datetime1">
              <a:rPr lang="en-US" smtClean="0"/>
              <a:t>5/14/2019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157-1476-4801-A566-1086F58F447B}" type="datetime1">
              <a:rPr lang="en-US" smtClean="0"/>
              <a:t>5/14/2019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5083-2DC7-45EB-BB38-642F0C89641A}" type="datetime1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1114-EBE6-4CA8-8EEF-14DA1AE49FE9}" type="datetime1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E30E9-F8BC-4024-A1FE-59C1ED592311}" type="datetime1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2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4.sv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9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1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7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.svg"/><Relationship Id="rId10" Type="http://schemas.openxmlformats.org/officeDocument/2006/relationships/image" Target="../media/image5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svg"/><Relationship Id="rId1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6.png"/><Relationship Id="rId18" Type="http://schemas.openxmlformats.org/officeDocument/2006/relationships/image" Target="../media/image2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44.sv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11" Type="http://schemas.openxmlformats.org/officeDocument/2006/relationships/image" Target="../media/image43.png"/><Relationship Id="rId5" Type="http://schemas.openxmlformats.org/officeDocument/2006/relationships/image" Target="../media/image60.png"/><Relationship Id="rId15" Type="http://schemas.openxmlformats.org/officeDocument/2006/relationships/image" Target="../media/image68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Relationship Id="rId14" Type="http://schemas.openxmlformats.org/officeDocument/2006/relationships/image" Target="../media/image6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0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2.svg"/><Relationship Id="rId5" Type="http://schemas.openxmlformats.org/officeDocument/2006/relationships/image" Target="../media/image73.svg"/><Relationship Id="rId10" Type="http://schemas.openxmlformats.org/officeDocument/2006/relationships/image" Target="../media/image1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7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2.sv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17/06/relationships/model3d" Target="../media/model3d1.glb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8.png"/><Relationship Id="rId4" Type="http://schemas.openxmlformats.org/officeDocument/2006/relationships/hyperlink" Target="https://www.remix3d.com/details/G009SWC4KGVC" TargetMode="External"/><Relationship Id="rId9" Type="http://schemas.openxmlformats.org/officeDocument/2006/relationships/image" Target="../media/image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.svg"/><Relationship Id="rId5" Type="http://schemas.openxmlformats.org/officeDocument/2006/relationships/image" Target="../media/image15.svg"/><Relationship Id="rId10" Type="http://schemas.openxmlformats.org/officeDocument/2006/relationships/image" Target="../media/image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5.sv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jpg"/><Relationship Id="rId15" Type="http://schemas.openxmlformats.org/officeDocument/2006/relationships/image" Target="../media/image2.svg"/><Relationship Id="rId10" Type="http://schemas.openxmlformats.org/officeDocument/2006/relationships/image" Target="../media/image27.png"/><Relationship Id="rId4" Type="http://schemas.openxmlformats.org/officeDocument/2006/relationships/image" Target="../media/image21.svg"/><Relationship Id="rId9" Type="http://schemas.openxmlformats.org/officeDocument/2006/relationships/image" Target="../media/image26.svg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D4119-97D9-41CA-8621-4AB1F37F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OpenCL vs: Accelerated Finite-Difference Digital Synthesis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496DE-B350-4B5B-9F0B-B67A1C7EE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2700"/>
            <a:ext cx="10515600" cy="28987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Harri Renney &amp; Benedict R. </a:t>
            </a:r>
            <a:r>
              <a:rPr lang="en-GB" dirty="0" err="1"/>
              <a:t>Gaster</a:t>
            </a:r>
            <a:endParaRPr lang="en-GB" dirty="0"/>
          </a:p>
          <a:p>
            <a:pPr marL="0" indent="0" algn="ctr">
              <a:buNone/>
            </a:pPr>
            <a:r>
              <a:rPr lang="en-GB" dirty="0"/>
              <a:t>Computer Science Research Centre 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Tom Mitchell</a:t>
            </a:r>
          </a:p>
          <a:p>
            <a:pPr marL="0" indent="0" algn="ctr">
              <a:buNone/>
            </a:pPr>
            <a:r>
              <a:rPr lang="en-GB" dirty="0"/>
              <a:t>Computer Science and Creative Technologies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099A20F-7D0E-4830-B90B-E2CBC9B19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4D856C-4288-48E3-84BF-E854239E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290E9-657B-4B03-B218-98F874E281A6}"/>
              </a:ext>
            </a:extLst>
          </p:cNvPr>
          <p:cNvSpPr/>
          <p:nvPr/>
        </p:nvSpPr>
        <p:spPr>
          <a:xfrm>
            <a:off x="0" y="1719943"/>
            <a:ext cx="12192000" cy="21771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CD41E7-AAC7-421C-8CBB-0620D3CAF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2436096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Design &amp; Implementations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8E04FEB-5014-46E9-9269-3C986F5DE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19A623-F412-4BD2-BC86-7F317923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2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D4119-97D9-41CA-8621-4AB1F37F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Physical Model: 2D Drumhead Membrane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F97366-9785-4D15-B55F-BC2217334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244" y="1807384"/>
            <a:ext cx="4383213" cy="4394199"/>
          </a:xfrm>
          <a:prstGeom prst="rect">
            <a:avLst/>
          </a:prstGeom>
        </p:spPr>
      </p:pic>
      <p:pic>
        <p:nvPicPr>
          <p:cNvPr id="4" name="Graphic 3" descr="Drum">
            <a:extLst>
              <a:ext uri="{FF2B5EF4-FFF2-40B4-BE49-F238E27FC236}">
                <a16:creationId xmlns:a16="http://schemas.microsoft.com/office/drawing/2014/main" id="{9466939E-8743-4321-9F49-4BC013CEE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532" y="2444619"/>
            <a:ext cx="3066661" cy="30666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54338A-4A0D-45FD-958F-1BD365917DD4}"/>
              </a:ext>
            </a:extLst>
          </p:cNvPr>
          <p:cNvSpPr/>
          <p:nvPr/>
        </p:nvSpPr>
        <p:spPr>
          <a:xfrm rot="1332268">
            <a:off x="2225843" y="2680656"/>
            <a:ext cx="227211" cy="1283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649196-22E9-4C75-AC4D-7B3913B05C4A}"/>
              </a:ext>
            </a:extLst>
          </p:cNvPr>
          <p:cNvSpPr/>
          <p:nvPr/>
        </p:nvSpPr>
        <p:spPr>
          <a:xfrm rot="2768429">
            <a:off x="2722842" y="2657134"/>
            <a:ext cx="227211" cy="1437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8E610B-C41E-4AB8-A5F4-8DF369B03954}"/>
              </a:ext>
            </a:extLst>
          </p:cNvPr>
          <p:cNvSpPr/>
          <p:nvPr/>
        </p:nvSpPr>
        <p:spPr>
          <a:xfrm rot="714360">
            <a:off x="2260483" y="3091959"/>
            <a:ext cx="309124" cy="1773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B55D52-4AB4-43C2-9EFC-1378505BF762}"/>
              </a:ext>
            </a:extLst>
          </p:cNvPr>
          <p:cNvSpPr/>
          <p:nvPr/>
        </p:nvSpPr>
        <p:spPr>
          <a:xfrm rot="1644518">
            <a:off x="2675260" y="3249695"/>
            <a:ext cx="376580" cy="1722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 descr="Magnifying glass">
            <a:extLst>
              <a:ext uri="{FF2B5EF4-FFF2-40B4-BE49-F238E27FC236}">
                <a16:creationId xmlns:a16="http://schemas.microsoft.com/office/drawing/2014/main" id="{6C960700-55B0-4017-B880-D1BB4CFAB1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35933" y="3299312"/>
            <a:ext cx="981605" cy="981605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2A7B36FB-3757-4695-89DC-86A40CAA32A0}"/>
              </a:ext>
            </a:extLst>
          </p:cNvPr>
          <p:cNvSpPr/>
          <p:nvPr/>
        </p:nvSpPr>
        <p:spPr>
          <a:xfrm>
            <a:off x="4171909" y="3252939"/>
            <a:ext cx="3212335" cy="9816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40B0FEE-31E1-4B01-8286-80397D07A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AB3A9E-5741-4501-BF58-44BE52E6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3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D4119-97D9-41CA-8621-4AB1F37F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General Architecture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pic>
        <p:nvPicPr>
          <p:cNvPr id="5" name="Graphic 4" descr="Table">
            <a:extLst>
              <a:ext uri="{FF2B5EF4-FFF2-40B4-BE49-F238E27FC236}">
                <a16:creationId xmlns:a16="http://schemas.microsoft.com/office/drawing/2014/main" id="{3936C030-9C1D-4802-AC3E-3A11F7D53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3051" y="2890263"/>
            <a:ext cx="2831303" cy="2831303"/>
          </a:xfrm>
          <a:prstGeom prst="rect">
            <a:avLst/>
          </a:prstGeom>
        </p:spPr>
      </p:pic>
      <p:pic>
        <p:nvPicPr>
          <p:cNvPr id="8" name="Graphic 7" descr="Magnifying glass">
            <a:extLst>
              <a:ext uri="{FF2B5EF4-FFF2-40B4-BE49-F238E27FC236}">
                <a16:creationId xmlns:a16="http://schemas.microsoft.com/office/drawing/2014/main" id="{9D3AC1CE-959C-4515-B680-20D678DCCB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97090" y="2920102"/>
            <a:ext cx="523221" cy="523221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7E5E108E-E6B1-4EEE-9F03-BB918ADBDD19}"/>
              </a:ext>
            </a:extLst>
          </p:cNvPr>
          <p:cNvSpPr/>
          <p:nvPr/>
        </p:nvSpPr>
        <p:spPr>
          <a:xfrm rot="20259404">
            <a:off x="2580381" y="2365947"/>
            <a:ext cx="2202077" cy="523220"/>
          </a:xfrm>
          <a:prstGeom prst="rightArrow">
            <a:avLst>
              <a:gd name="adj1" fmla="val 35734"/>
              <a:gd name="adj2" fmla="val 74966"/>
            </a:avLst>
          </a:prstGeom>
          <a:solidFill>
            <a:srgbClr val="B7723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487753-8D22-4EDD-B50A-17A30DB84069}"/>
              </a:ext>
            </a:extLst>
          </p:cNvPr>
          <p:cNvSpPr txBox="1"/>
          <p:nvPr/>
        </p:nvSpPr>
        <p:spPr>
          <a:xfrm>
            <a:off x="4859259" y="5203512"/>
            <a:ext cx="235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Grid at time: 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26003C-E0B5-45DE-AB5E-6847965BA0EB}"/>
              </a:ext>
            </a:extLst>
          </p:cNvPr>
          <p:cNvSpPr txBox="1"/>
          <p:nvPr/>
        </p:nvSpPr>
        <p:spPr>
          <a:xfrm>
            <a:off x="8481085" y="5204516"/>
            <a:ext cx="2645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Grid at time: n+1</a:t>
            </a:r>
          </a:p>
        </p:txBody>
      </p:sp>
      <p:pic>
        <p:nvPicPr>
          <p:cNvPr id="17" name="Graphic 16" descr="Table">
            <a:extLst>
              <a:ext uri="{FF2B5EF4-FFF2-40B4-BE49-F238E27FC236}">
                <a16:creationId xmlns:a16="http://schemas.microsoft.com/office/drawing/2014/main" id="{355C2885-3525-4666-AA7F-8E4696973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9134" y="2898532"/>
            <a:ext cx="2831303" cy="2831303"/>
          </a:xfrm>
          <a:prstGeom prst="rect">
            <a:avLst/>
          </a:prstGeom>
        </p:spPr>
      </p:pic>
      <p:pic>
        <p:nvPicPr>
          <p:cNvPr id="18" name="Graphic 17" descr="Table">
            <a:extLst>
              <a:ext uri="{FF2B5EF4-FFF2-40B4-BE49-F238E27FC236}">
                <a16:creationId xmlns:a16="http://schemas.microsoft.com/office/drawing/2014/main" id="{A4494A72-2467-4F1B-A4C3-4416FDD73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8152" y="2890263"/>
            <a:ext cx="2831303" cy="2831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2A26A2-0684-4B88-91A4-20CDC96FDA82}"/>
                  </a:ext>
                </a:extLst>
              </p:cNvPr>
              <p:cNvSpPr txBox="1"/>
              <p:nvPr/>
            </p:nvSpPr>
            <p:spPr>
              <a:xfrm>
                <a:off x="2637438" y="1571171"/>
                <a:ext cx="6917124" cy="562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𝑐𝑎𝑙𝑐𝑢𝑙𝑎𝑡𝑒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2A26A2-0684-4B88-91A4-20CDC96FD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438" y="1571171"/>
                <a:ext cx="6917124" cy="5623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B3CFC0D-EE7D-431B-89EA-F8ED024E3F78}"/>
              </a:ext>
            </a:extLst>
          </p:cNvPr>
          <p:cNvSpPr txBox="1"/>
          <p:nvPr/>
        </p:nvSpPr>
        <p:spPr>
          <a:xfrm>
            <a:off x="1035985" y="5195243"/>
            <a:ext cx="2645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Grid at time: n-1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8DC178-1D37-4336-9E2A-E869898FF6AF}"/>
              </a:ext>
            </a:extLst>
          </p:cNvPr>
          <p:cNvSpPr/>
          <p:nvPr/>
        </p:nvSpPr>
        <p:spPr>
          <a:xfrm>
            <a:off x="5731727" y="4137102"/>
            <a:ext cx="598903" cy="367991"/>
          </a:xfrm>
          <a:prstGeom prst="rect">
            <a:avLst/>
          </a:prstGeom>
          <a:solidFill>
            <a:srgbClr val="B772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3A1332-EA4B-459B-9C42-672025ED4D7F}"/>
              </a:ext>
            </a:extLst>
          </p:cNvPr>
          <p:cNvSpPr/>
          <p:nvPr/>
        </p:nvSpPr>
        <p:spPr>
          <a:xfrm>
            <a:off x="2059250" y="4121918"/>
            <a:ext cx="598903" cy="367991"/>
          </a:xfrm>
          <a:prstGeom prst="rect">
            <a:avLst/>
          </a:prstGeom>
          <a:solidFill>
            <a:srgbClr val="B772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942785-AAA9-4565-83ED-CF57951EE077}"/>
              </a:ext>
            </a:extLst>
          </p:cNvPr>
          <p:cNvSpPr/>
          <p:nvPr/>
        </p:nvSpPr>
        <p:spPr>
          <a:xfrm>
            <a:off x="5034310" y="4137102"/>
            <a:ext cx="598901" cy="367991"/>
          </a:xfrm>
          <a:prstGeom prst="rect">
            <a:avLst/>
          </a:prstGeom>
          <a:solidFill>
            <a:srgbClr val="B77234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BB8442-F1CE-4855-AC6A-95CDDA2AACB1}"/>
              </a:ext>
            </a:extLst>
          </p:cNvPr>
          <p:cNvSpPr/>
          <p:nvPr/>
        </p:nvSpPr>
        <p:spPr>
          <a:xfrm>
            <a:off x="5731727" y="3643733"/>
            <a:ext cx="598903" cy="367991"/>
          </a:xfrm>
          <a:prstGeom prst="rect">
            <a:avLst/>
          </a:prstGeom>
          <a:solidFill>
            <a:srgbClr val="B77234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82AD89-EB64-4EB1-BAF3-4E1B6182F09F}"/>
              </a:ext>
            </a:extLst>
          </p:cNvPr>
          <p:cNvSpPr/>
          <p:nvPr/>
        </p:nvSpPr>
        <p:spPr>
          <a:xfrm>
            <a:off x="5731727" y="4592756"/>
            <a:ext cx="598903" cy="367991"/>
          </a:xfrm>
          <a:prstGeom prst="rect">
            <a:avLst/>
          </a:prstGeom>
          <a:solidFill>
            <a:srgbClr val="B77234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3E75E2-869B-4701-BB79-1DAC1873F7BB}"/>
              </a:ext>
            </a:extLst>
          </p:cNvPr>
          <p:cNvSpPr/>
          <p:nvPr/>
        </p:nvSpPr>
        <p:spPr>
          <a:xfrm>
            <a:off x="6429146" y="4137102"/>
            <a:ext cx="598901" cy="367991"/>
          </a:xfrm>
          <a:prstGeom prst="rect">
            <a:avLst/>
          </a:prstGeom>
          <a:solidFill>
            <a:srgbClr val="B77234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565FCF-20D2-4CFE-B98A-5808AC1B908E}"/>
              </a:ext>
            </a:extLst>
          </p:cNvPr>
          <p:cNvSpPr/>
          <p:nvPr/>
        </p:nvSpPr>
        <p:spPr>
          <a:xfrm>
            <a:off x="9506698" y="4121918"/>
            <a:ext cx="598903" cy="367991"/>
          </a:xfrm>
          <a:prstGeom prst="rect">
            <a:avLst/>
          </a:prstGeom>
          <a:solidFill>
            <a:srgbClr val="BB3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1DFC35-A559-47C3-90FE-02526280277D}"/>
                  </a:ext>
                </a:extLst>
              </p:cNvPr>
              <p:cNvSpPr txBox="1"/>
              <p:nvPr/>
            </p:nvSpPr>
            <p:spPr>
              <a:xfrm>
                <a:off x="9458172" y="4147179"/>
                <a:ext cx="6912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1DFC35-A559-47C3-90FE-025262802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172" y="4147179"/>
                <a:ext cx="69125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6B2913F-355F-4099-8708-7C59EC79E53C}"/>
                  </a:ext>
                </a:extLst>
              </p:cNvPr>
              <p:cNvSpPr txBox="1"/>
              <p:nvPr/>
            </p:nvSpPr>
            <p:spPr>
              <a:xfrm>
                <a:off x="5685548" y="4152098"/>
                <a:ext cx="6912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6B2913F-355F-4099-8708-7C59EC79E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548" y="4152098"/>
                <a:ext cx="69125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F91996-343D-4925-8D7B-A5644861455B}"/>
                  </a:ext>
                </a:extLst>
              </p:cNvPr>
              <p:cNvSpPr txBox="1"/>
              <p:nvPr/>
            </p:nvSpPr>
            <p:spPr>
              <a:xfrm>
                <a:off x="4983078" y="4135761"/>
                <a:ext cx="691259" cy="376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F91996-343D-4925-8D7B-A56448614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078" y="4135761"/>
                <a:ext cx="691259" cy="3764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B278A76-F495-4B24-BF50-A73DC3B00536}"/>
                  </a:ext>
                </a:extLst>
              </p:cNvPr>
              <p:cNvSpPr txBox="1"/>
              <p:nvPr/>
            </p:nvSpPr>
            <p:spPr>
              <a:xfrm>
                <a:off x="5690348" y="3628151"/>
                <a:ext cx="691259" cy="376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B278A76-F495-4B24-BF50-A73DC3B00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348" y="3628151"/>
                <a:ext cx="691259" cy="37645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6E2BF30-91B6-46A7-8EC2-4950907C1D12}"/>
                  </a:ext>
                </a:extLst>
              </p:cNvPr>
              <p:cNvSpPr txBox="1"/>
              <p:nvPr/>
            </p:nvSpPr>
            <p:spPr>
              <a:xfrm>
                <a:off x="6388018" y="4115887"/>
                <a:ext cx="691259" cy="376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6E2BF30-91B6-46A7-8EC2-4950907C1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018" y="4115887"/>
                <a:ext cx="691259" cy="3764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44904FD-4037-46F8-BFEB-30EE8E3FBCA2}"/>
                  </a:ext>
                </a:extLst>
              </p:cNvPr>
              <p:cNvSpPr txBox="1"/>
              <p:nvPr/>
            </p:nvSpPr>
            <p:spPr>
              <a:xfrm>
                <a:off x="5699178" y="4577845"/>
                <a:ext cx="691259" cy="376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44904FD-4037-46F8-BFEB-30EE8E3FB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178" y="4577845"/>
                <a:ext cx="691259" cy="37645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916B486-047A-499E-939F-CDBD74250BA3}"/>
                  </a:ext>
                </a:extLst>
              </p:cNvPr>
              <p:cNvSpPr txBox="1"/>
              <p:nvPr/>
            </p:nvSpPr>
            <p:spPr>
              <a:xfrm>
                <a:off x="2042569" y="4129517"/>
                <a:ext cx="6912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916B486-047A-499E-939F-CDBD74250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569" y="4129517"/>
                <a:ext cx="691259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Graphic 34" descr="Magnifying glass">
            <a:extLst>
              <a:ext uri="{FF2B5EF4-FFF2-40B4-BE49-F238E27FC236}">
                <a16:creationId xmlns:a16="http://schemas.microsoft.com/office/drawing/2014/main" id="{FE3B18AC-389C-4C16-8C28-2B9431089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3196" y="2917045"/>
            <a:ext cx="523221" cy="523221"/>
          </a:xfrm>
          <a:prstGeom prst="rect">
            <a:avLst/>
          </a:prstGeom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id="{4C5BADEB-AC26-4E8F-8F16-6CD3EE9BD60C}"/>
              </a:ext>
            </a:extLst>
          </p:cNvPr>
          <p:cNvSpPr/>
          <p:nvPr/>
        </p:nvSpPr>
        <p:spPr>
          <a:xfrm rot="16200000">
            <a:off x="5584813" y="2257960"/>
            <a:ext cx="772134" cy="523220"/>
          </a:xfrm>
          <a:prstGeom prst="rightArrow">
            <a:avLst>
              <a:gd name="adj1" fmla="val 35734"/>
              <a:gd name="adj2" fmla="val 74966"/>
            </a:avLst>
          </a:prstGeom>
          <a:solidFill>
            <a:srgbClr val="B7723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5EADF60-F5FF-438D-AE7D-932C2BBF2323}"/>
              </a:ext>
            </a:extLst>
          </p:cNvPr>
          <p:cNvSpPr/>
          <p:nvPr/>
        </p:nvSpPr>
        <p:spPr>
          <a:xfrm rot="3554897">
            <a:off x="8093914" y="2738956"/>
            <a:ext cx="1963283" cy="523220"/>
          </a:xfrm>
          <a:prstGeom prst="rightArrow">
            <a:avLst>
              <a:gd name="adj1" fmla="val 35734"/>
              <a:gd name="adj2" fmla="val 74966"/>
            </a:avLst>
          </a:prstGeom>
          <a:solidFill>
            <a:srgbClr val="BB3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A3C2A48E-CE35-466F-8389-105781FEBD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A9BC54-FBC8-41E4-AF41-56D1CDAD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/>
      <p:bldP spid="36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D4119-97D9-41CA-8621-4AB1F37F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The Difference Equation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B03483-C30D-42FE-BFBB-B6001B2CBC74}"/>
                  </a:ext>
                </a:extLst>
              </p:cNvPr>
              <p:cNvSpPr txBox="1"/>
              <p:nvPr/>
            </p:nvSpPr>
            <p:spPr>
              <a:xfrm>
                <a:off x="556532" y="2203889"/>
                <a:ext cx="10940143" cy="812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GB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sSup>
                          <m:sSupPr>
                            <m:ctrlP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</m:t>
                        </m:r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</m:t>
                        </m:r>
                        <m:sSub>
                          <m:sSubPr>
                            <m:ctrlP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</m:t>
                        </m:r>
                        <m:sSub>
                          <m:sSubPr>
                            <m:ctrlP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−4</m:t>
                        </m:r>
                        <m:sSup>
                          <m:sSupPr>
                            <m:ctrlP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B03483-C30D-42FE-BFBB-B6001B2CB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32" y="2203889"/>
                <a:ext cx="10940143" cy="8120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FE160378-14BC-4DC8-AF09-340635C1C143}"/>
              </a:ext>
            </a:extLst>
          </p:cNvPr>
          <p:cNvGrpSpPr/>
          <p:nvPr/>
        </p:nvGrpSpPr>
        <p:grpSpPr>
          <a:xfrm>
            <a:off x="-190502" y="3429000"/>
            <a:ext cx="10940143" cy="1211422"/>
            <a:chOff x="-706211" y="2951721"/>
            <a:chExt cx="10940143" cy="12114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2E2A785-55C3-46C7-A003-F353BE2811EA}"/>
                    </a:ext>
                  </a:extLst>
                </p:cNvPr>
                <p:cNvSpPr txBox="1"/>
                <p:nvPr/>
              </p:nvSpPr>
              <p:spPr>
                <a:xfrm>
                  <a:off x="-706211" y="2951721"/>
                  <a:ext cx="10940143" cy="12114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GB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GB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GB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</m:eqArr>
                        </m:e>
                      </m:d>
                    </m:oMath>
                  </a14:m>
                  <a:r>
                    <a:rPr lang="en-GB" sz="2400" dirty="0"/>
                    <a:t> 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2E2A785-55C3-46C7-A003-F353BE2811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06211" y="2951721"/>
                  <a:ext cx="10940143" cy="121142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602129-B8EE-4403-8A2F-69E33FF0718E}"/>
                </a:ext>
              </a:extLst>
            </p:cNvPr>
            <p:cNvSpPr txBox="1"/>
            <p:nvPr/>
          </p:nvSpPr>
          <p:spPr>
            <a:xfrm>
              <a:off x="6390592" y="3053033"/>
              <a:ext cx="26010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i="1" dirty="0"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if n boundary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2DF0A99-DAC4-479E-BABB-CA3EBEE469C5}"/>
                </a:ext>
              </a:extLst>
            </p:cNvPr>
            <p:cNvSpPr txBox="1"/>
            <p:nvPr/>
          </p:nvSpPr>
          <p:spPr>
            <a:xfrm>
              <a:off x="6390591" y="3612382"/>
              <a:ext cx="26010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i="1" dirty="0"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if n free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4FF8D9-D467-4340-B99D-64B81D3C2595}"/>
                  </a:ext>
                </a:extLst>
              </p:cNvPr>
              <p:cNvSpPr txBox="1"/>
              <p:nvPr/>
            </p:nvSpPr>
            <p:spPr>
              <a:xfrm>
                <a:off x="183014" y="4738106"/>
                <a:ext cx="10193109" cy="2043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GB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</m:oMath>
                  </m:oMathPara>
                </a14:m>
                <a:endParaRPr lang="en-GB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GB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4FF8D9-D467-4340-B99D-64B81D3C2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14" y="4738106"/>
                <a:ext cx="10193109" cy="2043508"/>
              </a:xfrm>
              <a:prstGeom prst="rect">
                <a:avLst/>
              </a:prstGeom>
              <a:blipFill>
                <a:blip r:embed="rId6"/>
                <a:stretch>
                  <a:fillRect b="-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27EB2A-7465-47EC-AB2F-CA81D3E8C86E}"/>
                  </a:ext>
                </a:extLst>
              </p:cNvPr>
              <p:cNvSpPr txBox="1"/>
              <p:nvPr/>
            </p:nvSpPr>
            <p:spPr>
              <a:xfrm>
                <a:off x="1066800" y="4750289"/>
                <a:ext cx="5328555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= Pressure next time step</a:t>
                </a:r>
              </a:p>
              <a:p>
                <a:r>
                  <a:rPr lang="en-GB" dirty="0"/>
                  <a:t>= Pressure current time step</a:t>
                </a:r>
              </a:p>
              <a:p>
                <a:r>
                  <a:rPr lang="en-GB" dirty="0"/>
                  <a:t>= Pressure previous time step</a:t>
                </a:r>
              </a:p>
              <a:p>
                <a:r>
                  <a:rPr lang="en-GB" dirty="0"/>
                  <a:t>= Damping coefficient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0.0 &lt;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&lt;1.0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= Propagation coefficient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≤0.5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= Pressure neighbours</a:t>
                </a:r>
              </a:p>
              <a:p>
                <a:r>
                  <a:rPr lang="en-GB" dirty="0"/>
                  <a:t>= Boundary gain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0.0 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&lt;1.0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27EB2A-7465-47EC-AB2F-CA81D3E8C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750289"/>
                <a:ext cx="5328555" cy="2031325"/>
              </a:xfrm>
              <a:prstGeom prst="rect">
                <a:avLst/>
              </a:prstGeom>
              <a:blipFill>
                <a:blip r:embed="rId7"/>
                <a:stretch>
                  <a:fillRect l="-915" t="-1502" b="-39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c 13">
            <a:extLst>
              <a:ext uri="{FF2B5EF4-FFF2-40B4-BE49-F238E27FC236}">
                <a16:creationId xmlns:a16="http://schemas.microsoft.com/office/drawing/2014/main" id="{9380019A-F8E0-461D-8EFE-734B337DCD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DA805-6C3F-4591-9F77-81560590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794646-8682-4A84-A99A-D9E4D1E9BCD0}"/>
              </a:ext>
            </a:extLst>
          </p:cNvPr>
          <p:cNvSpPr txBox="1"/>
          <p:nvPr/>
        </p:nvSpPr>
        <p:spPr>
          <a:xfrm>
            <a:off x="9347835" y="2425231"/>
            <a:ext cx="374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GB" dirty="0" err="1"/>
              <a:t>Walstijn</a:t>
            </a:r>
            <a:r>
              <a:rPr lang="en-GB" dirty="0"/>
              <a:t> &amp; Kowalczyk, 2008)</a:t>
            </a:r>
          </a:p>
        </p:txBody>
      </p:sp>
    </p:spTree>
    <p:extLst>
      <p:ext uri="{BB962C8B-B14F-4D97-AF65-F5344CB8AC3E}">
        <p14:creationId xmlns:p14="http://schemas.microsoft.com/office/powerpoint/2010/main" val="371730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D4119-97D9-41CA-8621-4AB1F37F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GPU Acceleration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98056AE-C90A-4DCD-B53D-CEFC0AEF06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049982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17891A7-5445-45E5-AD1B-F4F5EC415A96}"/>
              </a:ext>
            </a:extLst>
          </p:cNvPr>
          <p:cNvGrpSpPr/>
          <p:nvPr/>
        </p:nvGrpSpPr>
        <p:grpSpPr>
          <a:xfrm rot="10800000">
            <a:off x="7320967" y="3487722"/>
            <a:ext cx="452659" cy="529526"/>
            <a:chOff x="2355850" y="2444570"/>
            <a:chExt cx="452659" cy="529526"/>
          </a:xfrm>
          <a:solidFill>
            <a:srgbClr val="BB3000"/>
          </a:solidFill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5EE80FE8-51D8-468F-82C6-81333566B297}"/>
                </a:ext>
              </a:extLst>
            </p:cNvPr>
            <p:cNvSpPr/>
            <p:nvPr/>
          </p:nvSpPr>
          <p:spPr>
            <a:xfrm>
              <a:off x="2355850" y="2444570"/>
              <a:ext cx="452659" cy="529526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Arrow: Right 4">
              <a:extLst>
                <a:ext uri="{FF2B5EF4-FFF2-40B4-BE49-F238E27FC236}">
                  <a16:creationId xmlns:a16="http://schemas.microsoft.com/office/drawing/2014/main" id="{6D0CA331-C9C4-409A-A866-0C25130CCDC9}"/>
                </a:ext>
              </a:extLst>
            </p:cNvPr>
            <p:cNvSpPr txBox="1"/>
            <p:nvPr/>
          </p:nvSpPr>
          <p:spPr>
            <a:xfrm>
              <a:off x="2355850" y="2550475"/>
              <a:ext cx="316861" cy="31771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200" kern="1200"/>
            </a:p>
          </p:txBody>
        </p:sp>
      </p:grpSp>
      <p:pic>
        <p:nvPicPr>
          <p:cNvPr id="17" name="Graphic 16" descr="Table">
            <a:extLst>
              <a:ext uri="{FF2B5EF4-FFF2-40B4-BE49-F238E27FC236}">
                <a16:creationId xmlns:a16="http://schemas.microsoft.com/office/drawing/2014/main" id="{88A03760-F8A7-4D96-BE15-CAD3E718DC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55029" y="4421375"/>
            <a:ext cx="2020486" cy="2020486"/>
          </a:xfrm>
          <a:prstGeom prst="rect">
            <a:avLst/>
          </a:prstGeom>
        </p:spPr>
      </p:pic>
      <p:pic>
        <p:nvPicPr>
          <p:cNvPr id="18" name="Graphic 17" descr="Gears">
            <a:extLst>
              <a:ext uri="{FF2B5EF4-FFF2-40B4-BE49-F238E27FC236}">
                <a16:creationId xmlns:a16="http://schemas.microsoft.com/office/drawing/2014/main" id="{A26C61A3-D504-4307-8788-4E97FB9B9B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39514" y="4463952"/>
            <a:ext cx="2020486" cy="1935332"/>
          </a:xfrm>
          <a:prstGeom prst="rect">
            <a:avLst/>
          </a:prstGeom>
        </p:spPr>
      </p:pic>
      <p:pic>
        <p:nvPicPr>
          <p:cNvPr id="19" name="Graphic 18" descr="Volume">
            <a:extLst>
              <a:ext uri="{FF2B5EF4-FFF2-40B4-BE49-F238E27FC236}">
                <a16:creationId xmlns:a16="http://schemas.microsoft.com/office/drawing/2014/main" id="{F574E186-2F94-4935-BF18-BDAD7B5CE9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67580" y="4506529"/>
            <a:ext cx="1850177" cy="18501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EF0BF74-514A-4F51-97CE-0622ED5858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0EB5E-07FC-482C-8C57-897C0DAB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7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D4119-97D9-41CA-8621-4AB1F37F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72" y="651752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kern="1200" dirty="0">
                <a:solidFill>
                  <a:schemeClr val="bg1"/>
                </a:solidFill>
              </a:rPr>
              <a:t>Version: CPU Serial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52DA9A8-E1E9-4AFF-A4AB-B39562D4DC22}"/>
              </a:ext>
            </a:extLst>
          </p:cNvPr>
          <p:cNvGrpSpPr/>
          <p:nvPr/>
        </p:nvGrpSpPr>
        <p:grpSpPr>
          <a:xfrm>
            <a:off x="6713689" y="1789693"/>
            <a:ext cx="4603754" cy="4157026"/>
            <a:chOff x="5863723" y="1694690"/>
            <a:chExt cx="4603754" cy="415702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ACBBB9-FCA3-43DB-A312-518B0802BE06}"/>
                </a:ext>
              </a:extLst>
            </p:cNvPr>
            <p:cNvSpPr txBox="1"/>
            <p:nvPr/>
          </p:nvSpPr>
          <p:spPr>
            <a:xfrm>
              <a:off x="5863725" y="2256165"/>
              <a:ext cx="28382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Cache Alignment: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C2607BF-6853-419E-9009-7979FACC5B8E}"/>
                </a:ext>
              </a:extLst>
            </p:cNvPr>
            <p:cNvSpPr txBox="1"/>
            <p:nvPr/>
          </p:nvSpPr>
          <p:spPr>
            <a:xfrm>
              <a:off x="5863723" y="3726434"/>
              <a:ext cx="28382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Avoiding Copies: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979021-E627-49AA-8D50-7927DEBD5446}"/>
                </a:ext>
              </a:extLst>
            </p:cNvPr>
            <p:cNvSpPr txBox="1"/>
            <p:nvPr/>
          </p:nvSpPr>
          <p:spPr>
            <a:xfrm>
              <a:off x="5863723" y="5194461"/>
              <a:ext cx="28382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Redundant Calculations:</a:t>
              </a:r>
            </a:p>
          </p:txBody>
        </p:sp>
        <p:pic>
          <p:nvPicPr>
            <p:cNvPr id="30" name="Graphic 29" descr="Recycle">
              <a:extLst>
                <a:ext uri="{FF2B5EF4-FFF2-40B4-BE49-F238E27FC236}">
                  <a16:creationId xmlns:a16="http://schemas.microsoft.com/office/drawing/2014/main" id="{EF64CD3C-D599-4978-9DBA-A7763A0F0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08492" y="4937316"/>
              <a:ext cx="914400" cy="91440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E2E5FF8-4241-4449-9920-E54087D84D0A}"/>
                </a:ext>
              </a:extLst>
            </p:cNvPr>
            <p:cNvGrpSpPr/>
            <p:nvPr/>
          </p:nvGrpSpPr>
          <p:grpSpPr>
            <a:xfrm>
              <a:off x="8663907" y="3024704"/>
              <a:ext cx="1803570" cy="1803570"/>
              <a:chOff x="4492793" y="3848933"/>
              <a:chExt cx="1803570" cy="1803570"/>
            </a:xfrm>
          </p:grpSpPr>
          <p:pic>
            <p:nvPicPr>
              <p:cNvPr id="34" name="Graphic 33" descr="Printer">
                <a:extLst>
                  <a:ext uri="{FF2B5EF4-FFF2-40B4-BE49-F238E27FC236}">
                    <a16:creationId xmlns:a16="http://schemas.microsoft.com/office/drawing/2014/main" id="{BB9F8F85-4BCF-4357-8D55-DB79DA17D6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37378" y="429351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8" name="Graphic 27" descr="No sign">
                <a:extLst>
                  <a:ext uri="{FF2B5EF4-FFF2-40B4-BE49-F238E27FC236}">
                    <a16:creationId xmlns:a16="http://schemas.microsoft.com/office/drawing/2014/main" id="{151975DE-0DDC-46AE-9556-988F24205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492793" y="3848933"/>
                <a:ext cx="1803570" cy="1803570"/>
              </a:xfrm>
              <a:prstGeom prst="rect">
                <a:avLst/>
              </a:prstGeom>
            </p:spPr>
          </p:pic>
        </p:grpSp>
        <p:pic>
          <p:nvPicPr>
            <p:cNvPr id="37" name="Graphic 36" descr="Pyramid with levels">
              <a:extLst>
                <a:ext uri="{FF2B5EF4-FFF2-40B4-BE49-F238E27FC236}">
                  <a16:creationId xmlns:a16="http://schemas.microsoft.com/office/drawing/2014/main" id="{5E11166B-7C87-4FF5-B1D0-E65730851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872093" y="1694690"/>
              <a:ext cx="1380140" cy="138014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845221-DA29-4802-8697-739490A3CD09}"/>
              </a:ext>
            </a:extLst>
          </p:cNvPr>
          <p:cNvGrpSpPr/>
          <p:nvPr/>
        </p:nvGrpSpPr>
        <p:grpSpPr>
          <a:xfrm>
            <a:off x="361146" y="1529201"/>
            <a:ext cx="5550485" cy="4984582"/>
            <a:chOff x="349270" y="1789693"/>
            <a:chExt cx="5550485" cy="4984582"/>
          </a:xfrm>
        </p:grpSpPr>
        <p:pic>
          <p:nvPicPr>
            <p:cNvPr id="40" name="Graphic 39" descr="Table">
              <a:extLst>
                <a:ext uri="{FF2B5EF4-FFF2-40B4-BE49-F238E27FC236}">
                  <a16:creationId xmlns:a16="http://schemas.microsoft.com/office/drawing/2014/main" id="{ECCC470D-BCDF-4D8A-B7C0-0A5F25532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6908" y="1789693"/>
              <a:ext cx="4984582" cy="4984582"/>
            </a:xfrm>
            <a:prstGeom prst="rect">
              <a:avLst/>
            </a:prstGeom>
          </p:spPr>
        </p:pic>
        <p:pic>
          <p:nvPicPr>
            <p:cNvPr id="42" name="Graphic 41" descr="Line arrow: Straight">
              <a:extLst>
                <a:ext uri="{FF2B5EF4-FFF2-40B4-BE49-F238E27FC236}">
                  <a16:creationId xmlns:a16="http://schemas.microsoft.com/office/drawing/2014/main" id="{57AB1FA9-E505-4C45-93C3-EA8BDCD58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0800000">
              <a:off x="1981200" y="2971800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Line arrow: Straight">
              <a:extLst>
                <a:ext uri="{FF2B5EF4-FFF2-40B4-BE49-F238E27FC236}">
                  <a16:creationId xmlns:a16="http://schemas.microsoft.com/office/drawing/2014/main" id="{AC7F38A7-8210-4B0D-817E-BE7014E4E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0800000">
              <a:off x="3228582" y="2971801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Line arrow: Straight">
              <a:extLst>
                <a:ext uri="{FF2B5EF4-FFF2-40B4-BE49-F238E27FC236}">
                  <a16:creationId xmlns:a16="http://schemas.microsoft.com/office/drawing/2014/main" id="{330519E9-7286-4218-8906-DF066DB81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991096" y="3822106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Line arrow: Straight">
              <a:extLst>
                <a:ext uri="{FF2B5EF4-FFF2-40B4-BE49-F238E27FC236}">
                  <a16:creationId xmlns:a16="http://schemas.microsoft.com/office/drawing/2014/main" id="{318DAD66-C288-496B-9D64-1A93976DC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228581" y="3822106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Line arrow: Straight">
              <a:extLst>
                <a:ext uri="{FF2B5EF4-FFF2-40B4-BE49-F238E27FC236}">
                  <a16:creationId xmlns:a16="http://schemas.microsoft.com/office/drawing/2014/main" id="{2DA9FED4-DFFB-455F-9E2B-AF69608B0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0800000">
              <a:off x="1979220" y="4656080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Line arrow: Straight">
              <a:extLst>
                <a:ext uri="{FF2B5EF4-FFF2-40B4-BE49-F238E27FC236}">
                  <a16:creationId xmlns:a16="http://schemas.microsoft.com/office/drawing/2014/main" id="{5D12E99C-1392-4BC2-A81F-B0E379310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0800000">
              <a:off x="3228579" y="4656080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Line arrow: Rotate right">
              <a:extLst>
                <a:ext uri="{FF2B5EF4-FFF2-40B4-BE49-F238E27FC236}">
                  <a16:creationId xmlns:a16="http://schemas.microsoft.com/office/drawing/2014/main" id="{1A238977-0C84-433D-B27E-EEAA5D18A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6055042">
              <a:off x="4985355" y="3429000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Line arrow: Rotate right">
              <a:extLst>
                <a:ext uri="{FF2B5EF4-FFF2-40B4-BE49-F238E27FC236}">
                  <a16:creationId xmlns:a16="http://schemas.microsoft.com/office/drawing/2014/main" id="{BC8BAC67-F644-48E6-A926-E23103727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15544958" flipH="1">
              <a:off x="349270" y="4357621"/>
              <a:ext cx="914400" cy="914400"/>
            </a:xfrm>
            <a:prstGeom prst="rect">
              <a:avLst/>
            </a:prstGeom>
          </p:spPr>
        </p:pic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BE70C96B-CB0C-4270-85AB-706FE5A036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99BA7C-A183-47A4-86D0-8E0F57F1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D4119-97D9-41CA-8621-4AB1F37F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kern="1200" dirty="0">
                <a:solidFill>
                  <a:schemeClr val="bg1"/>
                </a:solidFill>
              </a:rPr>
              <a:t>Version: CPU AVX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70122-EC60-44FB-BFD6-B391486638C0}"/>
              </a:ext>
            </a:extLst>
          </p:cNvPr>
          <p:cNvGrpSpPr/>
          <p:nvPr/>
        </p:nvGrpSpPr>
        <p:grpSpPr>
          <a:xfrm>
            <a:off x="2099249" y="2323323"/>
            <a:ext cx="7993502" cy="3199281"/>
            <a:chOff x="2099249" y="2323323"/>
            <a:chExt cx="7993502" cy="3199281"/>
          </a:xfrm>
        </p:grpSpPr>
        <p:pic>
          <p:nvPicPr>
            <p:cNvPr id="4" name="Graphic 3" descr="Processor">
              <a:extLst>
                <a:ext uri="{FF2B5EF4-FFF2-40B4-BE49-F238E27FC236}">
                  <a16:creationId xmlns:a16="http://schemas.microsoft.com/office/drawing/2014/main" id="{87D70872-9E9A-4BF0-8BA1-B0535D1F6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46735" y="2630259"/>
              <a:ext cx="2800030" cy="2892345"/>
            </a:xfrm>
            <a:prstGeom prst="rect">
              <a:avLst/>
            </a:prstGeom>
          </p:spPr>
        </p:pic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791F7462-DA90-4EE8-A87C-7EE53770429A}"/>
                </a:ext>
              </a:extLst>
            </p:cNvPr>
            <p:cNvSpPr/>
            <p:nvPr/>
          </p:nvSpPr>
          <p:spPr>
            <a:xfrm>
              <a:off x="2881206" y="2950929"/>
              <a:ext cx="1865529" cy="430622"/>
            </a:xfrm>
            <a:prstGeom prst="rightArrow">
              <a:avLst>
                <a:gd name="adj1" fmla="val 100000"/>
                <a:gd name="adj2" fmla="val 78571"/>
              </a:avLst>
            </a:prstGeom>
            <a:solidFill>
              <a:srgbClr val="AD6300"/>
            </a:solidFill>
            <a:ln>
              <a:solidFill>
                <a:srgbClr val="B77234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0F76BCA4-40E3-4E6E-901B-016CE13F5295}"/>
                </a:ext>
              </a:extLst>
            </p:cNvPr>
            <p:cNvSpPr/>
            <p:nvPr/>
          </p:nvSpPr>
          <p:spPr>
            <a:xfrm>
              <a:off x="2881206" y="3570451"/>
              <a:ext cx="1865529" cy="430622"/>
            </a:xfrm>
            <a:prstGeom prst="rightArrow">
              <a:avLst>
                <a:gd name="adj1" fmla="val 100000"/>
                <a:gd name="adj2" fmla="val 78571"/>
              </a:avLst>
            </a:prstGeom>
            <a:solidFill>
              <a:srgbClr val="AD6300"/>
            </a:solidFill>
            <a:ln>
              <a:solidFill>
                <a:srgbClr val="B77234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8B81EA47-52F1-4543-AC58-4F51D2E9D71B}"/>
                </a:ext>
              </a:extLst>
            </p:cNvPr>
            <p:cNvSpPr/>
            <p:nvPr/>
          </p:nvSpPr>
          <p:spPr>
            <a:xfrm>
              <a:off x="2881206" y="4189973"/>
              <a:ext cx="1865529" cy="430622"/>
            </a:xfrm>
            <a:prstGeom prst="rightArrow">
              <a:avLst>
                <a:gd name="adj1" fmla="val 100000"/>
                <a:gd name="adj2" fmla="val 78571"/>
              </a:avLst>
            </a:prstGeom>
            <a:solidFill>
              <a:srgbClr val="AD6300"/>
            </a:solidFill>
            <a:ln>
              <a:solidFill>
                <a:srgbClr val="B77234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C606FB48-08B4-4BEF-A539-AD16A107EDED}"/>
                </a:ext>
              </a:extLst>
            </p:cNvPr>
            <p:cNvSpPr/>
            <p:nvPr/>
          </p:nvSpPr>
          <p:spPr>
            <a:xfrm>
              <a:off x="2881206" y="4809496"/>
              <a:ext cx="1865529" cy="430622"/>
            </a:xfrm>
            <a:prstGeom prst="rightArrow">
              <a:avLst>
                <a:gd name="adj1" fmla="val 100000"/>
                <a:gd name="adj2" fmla="val 78571"/>
              </a:avLst>
            </a:prstGeom>
            <a:solidFill>
              <a:srgbClr val="AD6300"/>
            </a:solidFill>
            <a:ln>
              <a:solidFill>
                <a:srgbClr val="B77234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602D7D0A-7444-40AC-AADE-3E795C4DCA16}"/>
                </a:ext>
              </a:extLst>
            </p:cNvPr>
            <p:cNvSpPr/>
            <p:nvPr/>
          </p:nvSpPr>
          <p:spPr>
            <a:xfrm>
              <a:off x="7546765" y="2950929"/>
              <a:ext cx="1865529" cy="430622"/>
            </a:xfrm>
            <a:prstGeom prst="rightArrow">
              <a:avLst>
                <a:gd name="adj1" fmla="val 100000"/>
                <a:gd name="adj2" fmla="val 78571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A690830B-0D96-45C4-A2BD-6A416CA11793}"/>
                </a:ext>
              </a:extLst>
            </p:cNvPr>
            <p:cNvSpPr/>
            <p:nvPr/>
          </p:nvSpPr>
          <p:spPr>
            <a:xfrm>
              <a:off x="7546765" y="3570451"/>
              <a:ext cx="1865529" cy="430622"/>
            </a:xfrm>
            <a:prstGeom prst="rightArrow">
              <a:avLst>
                <a:gd name="adj1" fmla="val 100000"/>
                <a:gd name="adj2" fmla="val 78571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DA89339A-CE90-44F8-93C1-FB0CB1A6909C}"/>
                </a:ext>
              </a:extLst>
            </p:cNvPr>
            <p:cNvSpPr/>
            <p:nvPr/>
          </p:nvSpPr>
          <p:spPr>
            <a:xfrm>
              <a:off x="7546765" y="4189973"/>
              <a:ext cx="1865529" cy="430622"/>
            </a:xfrm>
            <a:prstGeom prst="rightArrow">
              <a:avLst>
                <a:gd name="adj1" fmla="val 100000"/>
                <a:gd name="adj2" fmla="val 78571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16E1C1B2-F92C-41DE-9E18-F4F1FADAADEE}"/>
                </a:ext>
              </a:extLst>
            </p:cNvPr>
            <p:cNvSpPr/>
            <p:nvPr/>
          </p:nvSpPr>
          <p:spPr>
            <a:xfrm>
              <a:off x="7546765" y="4809496"/>
              <a:ext cx="1865529" cy="430622"/>
            </a:xfrm>
            <a:prstGeom prst="rightArrow">
              <a:avLst>
                <a:gd name="adj1" fmla="val 100000"/>
                <a:gd name="adj2" fmla="val 78571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EE20E1-40ED-47DB-BB19-5AB9C483D352}"/>
                </a:ext>
              </a:extLst>
            </p:cNvPr>
            <p:cNvSpPr txBox="1"/>
            <p:nvPr/>
          </p:nvSpPr>
          <p:spPr>
            <a:xfrm rot="16200000">
              <a:off x="1393563" y="3871925"/>
              <a:ext cx="1927035" cy="5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Vector</a:t>
              </a:r>
              <a:r>
                <a:rPr lang="en-GB" dirty="0"/>
                <a:t> </a:t>
              </a:r>
              <a:r>
                <a:rPr lang="en-GB" sz="2400" dirty="0"/>
                <a:t>Load</a:t>
              </a:r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B77310-D237-47B2-A4C0-9BFBC1188959}"/>
                </a:ext>
              </a:extLst>
            </p:cNvPr>
            <p:cNvSpPr txBox="1"/>
            <p:nvPr/>
          </p:nvSpPr>
          <p:spPr>
            <a:xfrm rot="16200000">
              <a:off x="8755508" y="3713975"/>
              <a:ext cx="2158824" cy="5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Vector Store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C968B7-EBA7-4F85-A41C-4418C0B41DE1}"/>
                </a:ext>
              </a:extLst>
            </p:cNvPr>
            <p:cNvSpPr txBox="1"/>
            <p:nvPr/>
          </p:nvSpPr>
          <p:spPr>
            <a:xfrm>
              <a:off x="5024922" y="2323323"/>
              <a:ext cx="2391837" cy="532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Vector Multiply</a:t>
              </a: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1AA30F5E-8E4D-4D3C-B167-AEF355453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F4F96-3F76-45E3-A7D7-DFAAB4384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707F5-930D-4ABD-A549-ADEF487F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Version: GPU OpenGL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84629-9DF8-4896-B7B1-2ECAECF83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200" y="1512995"/>
            <a:ext cx="3041568" cy="13272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52DC2F-83C0-46C9-9EF3-FE79ECDF9713}"/>
              </a:ext>
            </a:extLst>
          </p:cNvPr>
          <p:cNvSpPr/>
          <p:nvPr/>
        </p:nvSpPr>
        <p:spPr>
          <a:xfrm>
            <a:off x="4773880" y="1915240"/>
            <a:ext cx="840179" cy="65751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EF1FE3-159C-4B56-B019-6F3A5EEA49D6}"/>
              </a:ext>
            </a:extLst>
          </p:cNvPr>
          <p:cNvSpPr/>
          <p:nvPr/>
        </p:nvSpPr>
        <p:spPr>
          <a:xfrm>
            <a:off x="5614059" y="1915238"/>
            <a:ext cx="840179" cy="65751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5210C4-E951-4389-BF85-A1FEA932D1BB}"/>
              </a:ext>
            </a:extLst>
          </p:cNvPr>
          <p:cNvSpPr/>
          <p:nvPr/>
        </p:nvSpPr>
        <p:spPr>
          <a:xfrm>
            <a:off x="6454239" y="1915238"/>
            <a:ext cx="840179" cy="65751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6E1528-AFEB-40E6-A009-2E3F246292B4}"/>
              </a:ext>
            </a:extLst>
          </p:cNvPr>
          <p:cNvSpPr/>
          <p:nvPr/>
        </p:nvSpPr>
        <p:spPr>
          <a:xfrm>
            <a:off x="7294418" y="1915237"/>
            <a:ext cx="840179" cy="657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E1F3158-DE98-4B87-9F32-F94D9236160E}"/>
              </a:ext>
            </a:extLst>
          </p:cNvPr>
          <p:cNvSpPr/>
          <p:nvPr/>
        </p:nvSpPr>
        <p:spPr>
          <a:xfrm>
            <a:off x="5015839" y="2695931"/>
            <a:ext cx="356260" cy="80752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A8BB5AB-475E-4271-9297-C0856CDA729C}"/>
              </a:ext>
            </a:extLst>
          </p:cNvPr>
          <p:cNvSpPr/>
          <p:nvPr/>
        </p:nvSpPr>
        <p:spPr>
          <a:xfrm>
            <a:off x="5856018" y="2695927"/>
            <a:ext cx="356260" cy="80752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23984D26-73F4-4394-ABD2-6F1FAC07A52D}"/>
              </a:ext>
            </a:extLst>
          </p:cNvPr>
          <p:cNvSpPr/>
          <p:nvPr/>
        </p:nvSpPr>
        <p:spPr>
          <a:xfrm>
            <a:off x="6696198" y="2695927"/>
            <a:ext cx="356260" cy="80752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59CB3BA9-1133-49A8-B8B7-59E2AA6EF982}"/>
              </a:ext>
            </a:extLst>
          </p:cNvPr>
          <p:cNvSpPr/>
          <p:nvPr/>
        </p:nvSpPr>
        <p:spPr>
          <a:xfrm>
            <a:off x="7540829" y="2695927"/>
            <a:ext cx="356260" cy="80752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59865C-B9C4-40A9-B628-9D9383A1541F}"/>
              </a:ext>
            </a:extLst>
          </p:cNvPr>
          <p:cNvSpPr txBox="1"/>
          <p:nvPr/>
        </p:nvSpPr>
        <p:spPr>
          <a:xfrm rot="16200000">
            <a:off x="5040242" y="3990889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E39C3E-791A-40B1-970F-E6DE1019FAFD}"/>
              </a:ext>
            </a:extLst>
          </p:cNvPr>
          <p:cNvSpPr txBox="1"/>
          <p:nvPr/>
        </p:nvSpPr>
        <p:spPr>
          <a:xfrm rot="16200000">
            <a:off x="5786645" y="3990889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P-1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7F03EC-29B3-4085-A9B8-BC307F395C51}"/>
              </a:ext>
            </a:extLst>
          </p:cNvPr>
          <p:cNvSpPr txBox="1"/>
          <p:nvPr/>
        </p:nvSpPr>
        <p:spPr>
          <a:xfrm rot="16200000">
            <a:off x="6253651" y="3990889"/>
            <a:ext cx="123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isBoundary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C295D7-46F5-418E-B3F5-4C0A20C005BD}"/>
              </a:ext>
            </a:extLst>
          </p:cNvPr>
          <p:cNvSpPr txBox="1"/>
          <p:nvPr/>
        </p:nvSpPr>
        <p:spPr>
          <a:xfrm rot="16200000">
            <a:off x="7092158" y="3990889"/>
            <a:ext cx="124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isExcitation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12FC8B-B799-4CF2-A6AF-79D3E69823DF}"/>
              </a:ext>
            </a:extLst>
          </p:cNvPr>
          <p:cNvGrpSpPr/>
          <p:nvPr/>
        </p:nvGrpSpPr>
        <p:grpSpPr>
          <a:xfrm>
            <a:off x="-157980" y="1841127"/>
            <a:ext cx="4984582" cy="5383519"/>
            <a:chOff x="-157980" y="1841127"/>
            <a:chExt cx="4984582" cy="5383519"/>
          </a:xfrm>
        </p:grpSpPr>
        <p:pic>
          <p:nvPicPr>
            <p:cNvPr id="22" name="Graphic 21" descr="Table">
              <a:extLst>
                <a:ext uri="{FF2B5EF4-FFF2-40B4-BE49-F238E27FC236}">
                  <a16:creationId xmlns:a16="http://schemas.microsoft.com/office/drawing/2014/main" id="{F7352FAE-F593-426A-BFF8-C94AFB789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57980" y="2240064"/>
              <a:ext cx="4984582" cy="4984582"/>
            </a:xfrm>
            <a:prstGeom prst="rect">
              <a:avLst/>
            </a:prstGeom>
          </p:spPr>
        </p:pic>
        <p:pic>
          <p:nvPicPr>
            <p:cNvPr id="23" name="Graphic 22" descr="Magnifying glass">
              <a:extLst>
                <a:ext uri="{FF2B5EF4-FFF2-40B4-BE49-F238E27FC236}">
                  <a16:creationId xmlns:a16="http://schemas.microsoft.com/office/drawing/2014/main" id="{825EEC66-0E22-482D-8625-793757752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54618" y="1841127"/>
              <a:ext cx="797873" cy="797873"/>
            </a:xfrm>
            <a:prstGeom prst="rect">
              <a:avLst/>
            </a:prstGeom>
          </p:spPr>
        </p:pic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6E4D6A78-9D46-44AB-A778-9C981D844DC7}"/>
                </a:ext>
              </a:extLst>
            </p:cNvPr>
            <p:cNvSpPr/>
            <p:nvPr/>
          </p:nvSpPr>
          <p:spPr>
            <a:xfrm rot="17289324">
              <a:off x="3105245" y="3019061"/>
              <a:ext cx="1392784" cy="523220"/>
            </a:xfrm>
            <a:prstGeom prst="rightArrow">
              <a:avLst>
                <a:gd name="adj1" fmla="val 35734"/>
                <a:gd name="adj2" fmla="val 74966"/>
              </a:avLst>
            </a:prstGeom>
            <a:solidFill>
              <a:srgbClr val="B77234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1943B5-1764-463F-A6C2-F5E778DD3320}"/>
                </a:ext>
              </a:extLst>
            </p:cNvPr>
            <p:cNvSpPr txBox="1"/>
            <p:nvPr/>
          </p:nvSpPr>
          <p:spPr>
            <a:xfrm>
              <a:off x="1119908" y="6206248"/>
              <a:ext cx="2428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Model stored as texture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5A7D9E8-16D4-40F1-AC0E-3DC7BDA7CE22}"/>
              </a:ext>
            </a:extLst>
          </p:cNvPr>
          <p:cNvSpPr txBox="1"/>
          <p:nvPr/>
        </p:nvSpPr>
        <p:spPr>
          <a:xfrm>
            <a:off x="5330074" y="1512995"/>
            <a:ext cx="207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Pixel: RGBA Channel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9B5073-C4D3-4BF3-8CA5-915DD9E9209A}"/>
              </a:ext>
            </a:extLst>
          </p:cNvPr>
          <p:cNvSpPr txBox="1"/>
          <p:nvPr/>
        </p:nvSpPr>
        <p:spPr>
          <a:xfrm>
            <a:off x="130671" y="1512995"/>
            <a:ext cx="383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Design proposed by (</a:t>
            </a:r>
            <a:r>
              <a:rPr lang="en-GB" dirty="0" err="1"/>
              <a:t>Zappi</a:t>
            </a:r>
            <a:r>
              <a:rPr lang="en-GB" dirty="0"/>
              <a:t> et al, 2017)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4FAD2BB-3DC7-45F0-9B1E-4BCF2A94A7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22C2A3-03A4-4D01-9E4B-D26E0F4CC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9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3" grpId="0"/>
      <p:bldP spid="19" grpId="0"/>
      <p:bldP spid="20" grpId="0"/>
      <p:bldP spid="21" grpId="0"/>
      <p:bldP spid="2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D4119-97D9-41CA-8621-4AB1F37F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kern="1200" dirty="0">
                <a:solidFill>
                  <a:schemeClr val="bg1"/>
                </a:solidFill>
              </a:rPr>
              <a:t>Version: GPU OpenCL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CD8E5C-0039-4382-847C-692490DDB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83" y="1697841"/>
            <a:ext cx="2596738" cy="1731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61DDA1-3401-4365-9983-A8729CAA1930}"/>
              </a:ext>
            </a:extLst>
          </p:cNvPr>
          <p:cNvSpPr txBox="1"/>
          <p:nvPr/>
        </p:nvSpPr>
        <p:spPr>
          <a:xfrm>
            <a:off x="656839" y="1622518"/>
            <a:ext cx="3079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General Purpose GPU (GPGPU)</a:t>
            </a:r>
          </a:p>
          <a:p>
            <a:pPr algn="ctr"/>
            <a:r>
              <a:rPr lang="en-GB" dirty="0"/>
              <a:t>(Harris, 2012)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E03239-C412-43FB-8EC5-1A2E8A84260E}"/>
              </a:ext>
            </a:extLst>
          </p:cNvPr>
          <p:cNvGrpSpPr/>
          <p:nvPr/>
        </p:nvGrpSpPr>
        <p:grpSpPr>
          <a:xfrm>
            <a:off x="869269" y="4165005"/>
            <a:ext cx="2654894" cy="2041243"/>
            <a:chOff x="1081699" y="3868123"/>
            <a:chExt cx="2654894" cy="2041243"/>
          </a:xfrm>
        </p:grpSpPr>
        <p:pic>
          <p:nvPicPr>
            <p:cNvPr id="5" name="Graphic 4" descr="Earth globe: Americas">
              <a:extLst>
                <a:ext uri="{FF2B5EF4-FFF2-40B4-BE49-F238E27FC236}">
                  <a16:creationId xmlns:a16="http://schemas.microsoft.com/office/drawing/2014/main" id="{604D1EA8-4BF1-4FB5-B4CA-6951D47F0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05632" y="4102338"/>
              <a:ext cx="1807028" cy="180702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998718-17C6-4260-84EC-C2A3CE452636}"/>
                </a:ext>
              </a:extLst>
            </p:cNvPr>
            <p:cNvSpPr txBox="1"/>
            <p:nvPr/>
          </p:nvSpPr>
          <p:spPr>
            <a:xfrm>
              <a:off x="1081699" y="3868123"/>
              <a:ext cx="2654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Global Workspace (Kernel)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4DE04C-96BD-46D3-A4F8-446C34AD8C39}"/>
              </a:ext>
            </a:extLst>
          </p:cNvPr>
          <p:cNvGrpSpPr/>
          <p:nvPr/>
        </p:nvGrpSpPr>
        <p:grpSpPr>
          <a:xfrm>
            <a:off x="4466321" y="4165005"/>
            <a:ext cx="2998065" cy="1888991"/>
            <a:chOff x="5141945" y="4293251"/>
            <a:chExt cx="2998065" cy="1888991"/>
          </a:xfrm>
        </p:grpSpPr>
        <p:pic>
          <p:nvPicPr>
            <p:cNvPr id="15" name="Graphic 14" descr="South America">
              <a:extLst>
                <a:ext uri="{FF2B5EF4-FFF2-40B4-BE49-F238E27FC236}">
                  <a16:creationId xmlns:a16="http://schemas.microsoft.com/office/drawing/2014/main" id="{3C1A2989-1C29-434C-9F85-D681E690E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53179" y="4606647"/>
              <a:ext cx="1575595" cy="157559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C99F8C-3FDA-420A-A167-68E8313EC5AC}"/>
                </a:ext>
              </a:extLst>
            </p:cNvPr>
            <p:cNvSpPr txBox="1"/>
            <p:nvPr/>
          </p:nvSpPr>
          <p:spPr>
            <a:xfrm>
              <a:off x="5141945" y="4293251"/>
              <a:ext cx="2998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Local Workspace (Workgroup)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488CB8-B26B-4ABE-AE4E-45705BF27B82}"/>
              </a:ext>
            </a:extLst>
          </p:cNvPr>
          <p:cNvGrpSpPr/>
          <p:nvPr/>
        </p:nvGrpSpPr>
        <p:grpSpPr>
          <a:xfrm>
            <a:off x="8406542" y="4165005"/>
            <a:ext cx="3116623" cy="1760261"/>
            <a:chOff x="8608425" y="4412143"/>
            <a:chExt cx="3116623" cy="1760261"/>
          </a:xfrm>
        </p:grpSpPr>
        <p:pic>
          <p:nvPicPr>
            <p:cNvPr id="18" name="Graphic 17" descr="Suburban scene">
              <a:extLst>
                <a:ext uri="{FF2B5EF4-FFF2-40B4-BE49-F238E27FC236}">
                  <a16:creationId xmlns:a16="http://schemas.microsoft.com/office/drawing/2014/main" id="{697E413E-1E8B-4002-AFD8-85272C112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378938" y="4596809"/>
              <a:ext cx="1575595" cy="157559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4DD346-A955-4B6F-B7C4-C5839CDCC328}"/>
                </a:ext>
              </a:extLst>
            </p:cNvPr>
            <p:cNvSpPr txBox="1"/>
            <p:nvPr/>
          </p:nvSpPr>
          <p:spPr>
            <a:xfrm>
              <a:off x="8608425" y="4412143"/>
              <a:ext cx="3116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Private Workspace (Work-item)</a:t>
              </a:r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FE0B8331-E80E-4E82-B037-F1561369AD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413F40-96D7-43E1-AA43-0942B9CA1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3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D4119-97D9-41CA-8621-4AB1F37F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kern="1200" dirty="0">
                <a:solidFill>
                  <a:schemeClr val="bg1"/>
                </a:solidFill>
              </a:rPr>
              <a:t>Version: OpenCL Global &amp; Local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E03239-C412-43FB-8EC5-1A2E8A84260E}"/>
              </a:ext>
            </a:extLst>
          </p:cNvPr>
          <p:cNvGrpSpPr/>
          <p:nvPr/>
        </p:nvGrpSpPr>
        <p:grpSpPr>
          <a:xfrm>
            <a:off x="1686960" y="2408378"/>
            <a:ext cx="2973827" cy="2620822"/>
            <a:chOff x="1268743" y="3868123"/>
            <a:chExt cx="2221487" cy="2041243"/>
          </a:xfrm>
        </p:grpSpPr>
        <p:pic>
          <p:nvPicPr>
            <p:cNvPr id="5" name="Graphic 4" descr="Earth globe: Americas">
              <a:extLst>
                <a:ext uri="{FF2B5EF4-FFF2-40B4-BE49-F238E27FC236}">
                  <a16:creationId xmlns:a16="http://schemas.microsoft.com/office/drawing/2014/main" id="{604D1EA8-4BF1-4FB5-B4CA-6951D47F0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05632" y="4102338"/>
              <a:ext cx="1807028" cy="180702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998718-17C6-4260-84EC-C2A3CE452636}"/>
                </a:ext>
              </a:extLst>
            </p:cNvPr>
            <p:cNvSpPr txBox="1"/>
            <p:nvPr/>
          </p:nvSpPr>
          <p:spPr>
            <a:xfrm>
              <a:off x="1268743" y="3868123"/>
              <a:ext cx="2221487" cy="28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Purely global memory version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4DE04C-96BD-46D3-A4F8-446C34AD8C39}"/>
              </a:ext>
            </a:extLst>
          </p:cNvPr>
          <p:cNvGrpSpPr/>
          <p:nvPr/>
        </p:nvGrpSpPr>
        <p:grpSpPr>
          <a:xfrm>
            <a:off x="7811365" y="2408378"/>
            <a:ext cx="2240743" cy="2620822"/>
            <a:chOff x="5733046" y="4293251"/>
            <a:chExt cx="1815891" cy="1888991"/>
          </a:xfrm>
        </p:grpSpPr>
        <p:pic>
          <p:nvPicPr>
            <p:cNvPr id="15" name="Graphic 14" descr="South America">
              <a:extLst>
                <a:ext uri="{FF2B5EF4-FFF2-40B4-BE49-F238E27FC236}">
                  <a16:creationId xmlns:a16="http://schemas.microsoft.com/office/drawing/2014/main" id="{3C1A2989-1C29-434C-9F85-D681E690E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53179" y="4606647"/>
              <a:ext cx="1575595" cy="157559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C99F8C-3FDA-420A-A167-68E8313EC5AC}"/>
                </a:ext>
              </a:extLst>
            </p:cNvPr>
            <p:cNvSpPr txBox="1"/>
            <p:nvPr/>
          </p:nvSpPr>
          <p:spPr>
            <a:xfrm>
              <a:off x="5733046" y="4293251"/>
              <a:ext cx="1815891" cy="266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Local memory version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0BBCC9B4-ED31-4A11-9766-E83DE65E4A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96A327-02BC-4697-A9D5-C683208E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1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290E9-657B-4B03-B218-98F874E281A6}"/>
              </a:ext>
            </a:extLst>
          </p:cNvPr>
          <p:cNvSpPr/>
          <p:nvPr/>
        </p:nvSpPr>
        <p:spPr>
          <a:xfrm>
            <a:off x="0" y="1719943"/>
            <a:ext cx="12192000" cy="21771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CD41E7-AAC7-421C-8CBB-0620D3CAF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2436096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Motivation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81BDB9F-9594-48F0-A735-A60EC0945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412A96-5231-4842-9DB9-B813EB60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0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D4119-97D9-41CA-8621-4AB1F37F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kern="1200" dirty="0">
                <a:solidFill>
                  <a:schemeClr val="bg1"/>
                </a:solidFill>
              </a:rPr>
              <a:t>Version: Overview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9102781-0C9F-4AEE-AFF0-F4D86DF05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013900"/>
              </p:ext>
            </p:extLst>
          </p:nvPr>
        </p:nvGraphicFramePr>
        <p:xfrm>
          <a:off x="3828312" y="1796747"/>
          <a:ext cx="4535375" cy="3809395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535375">
                  <a:extLst>
                    <a:ext uri="{9D8B030D-6E8A-4147-A177-3AD203B41FA5}">
                      <a16:colId xmlns:a16="http://schemas.microsoft.com/office/drawing/2014/main" val="2952922745"/>
                    </a:ext>
                  </a:extLst>
                </a:gridCol>
              </a:tblGrid>
              <a:tr h="833305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FDTD Synthesis Implementations</a:t>
                      </a:r>
                    </a:p>
                  </a:txBody>
                  <a:tcPr>
                    <a:solidFill>
                      <a:srgbClr val="AD6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118292"/>
                  </a:ext>
                </a:extLst>
              </a:tr>
              <a:tr h="595218">
                <a:tc>
                  <a:txBody>
                    <a:bodyPr/>
                    <a:lstStyle/>
                    <a:p>
                      <a:r>
                        <a:rPr lang="en-GB" sz="2400" dirty="0"/>
                        <a:t>CPU Serial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70758"/>
                  </a:ext>
                </a:extLst>
              </a:tr>
              <a:tr h="595218">
                <a:tc>
                  <a:txBody>
                    <a:bodyPr/>
                    <a:lstStyle/>
                    <a:p>
                      <a:r>
                        <a:rPr lang="en-GB" sz="2400" dirty="0"/>
                        <a:t>CPU AVX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695512"/>
                  </a:ext>
                </a:extLst>
              </a:tr>
              <a:tr h="595218">
                <a:tc>
                  <a:txBody>
                    <a:bodyPr/>
                    <a:lstStyle/>
                    <a:p>
                      <a:r>
                        <a:rPr lang="en-GB" sz="2400" dirty="0"/>
                        <a:t>GPU OpenGL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867603"/>
                  </a:ext>
                </a:extLst>
              </a:tr>
              <a:tr h="595218">
                <a:tc>
                  <a:txBody>
                    <a:bodyPr/>
                    <a:lstStyle/>
                    <a:p>
                      <a:r>
                        <a:rPr lang="en-GB" sz="2400" dirty="0"/>
                        <a:t>GPU OpenCL Global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93341"/>
                  </a:ext>
                </a:extLst>
              </a:tr>
              <a:tr h="595218">
                <a:tc>
                  <a:txBody>
                    <a:bodyPr/>
                    <a:lstStyle/>
                    <a:p>
                      <a:r>
                        <a:rPr lang="en-GB" sz="2400" dirty="0"/>
                        <a:t>GPU OpenCL Local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276852"/>
                  </a:ext>
                </a:extLst>
              </a:tr>
            </a:tbl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AA1CB1A5-78E6-4035-A0EB-A31429EA4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112CD-8343-47EB-8DB7-98980188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9DBE5-34C6-4235-AD57-39F8FEAFE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Common Mechanism: Rotation Index</a:t>
            </a: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6638ED75-69B4-493A-BAA4-D6C9CA16D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21" y="1675227"/>
            <a:ext cx="9399358" cy="43941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EB08467-09A9-4E23-8E30-CA2BB5892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4F746B-5135-4D9F-B945-1673A3A70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6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9DBE5-34C6-4235-AD57-39F8FEAFE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Common Mechanism: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Input/Output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Buffer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955BBC-772E-46F7-8CF3-74CA6C159F48}"/>
              </a:ext>
            </a:extLst>
          </p:cNvPr>
          <p:cNvGrpSpPr/>
          <p:nvPr/>
        </p:nvGrpSpPr>
        <p:grpSpPr>
          <a:xfrm>
            <a:off x="146347" y="2101933"/>
            <a:ext cx="6019603" cy="744838"/>
            <a:chOff x="146347" y="2101933"/>
            <a:chExt cx="6019603" cy="74483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BBCEE33-310D-405C-B2FC-C296774F4210}"/>
                </a:ext>
              </a:extLst>
            </p:cNvPr>
            <p:cNvSpPr/>
            <p:nvPr/>
          </p:nvSpPr>
          <p:spPr>
            <a:xfrm>
              <a:off x="1898750" y="2101933"/>
              <a:ext cx="973777" cy="7448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849C0D-A973-4B4D-BD15-102269D1F23E}"/>
                </a:ext>
              </a:extLst>
            </p:cNvPr>
            <p:cNvSpPr/>
            <p:nvPr/>
          </p:nvSpPr>
          <p:spPr>
            <a:xfrm>
              <a:off x="2872527" y="2101933"/>
              <a:ext cx="973777" cy="7448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6BAE58D-D8CB-42F5-886F-14CA46A4CA32}"/>
                </a:ext>
              </a:extLst>
            </p:cNvPr>
            <p:cNvSpPr/>
            <p:nvPr/>
          </p:nvSpPr>
          <p:spPr>
            <a:xfrm>
              <a:off x="5192173" y="2101933"/>
              <a:ext cx="973777" cy="7448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1879E7F-B0D7-4670-99C0-C028EAF85F21}"/>
                </a:ext>
              </a:extLst>
            </p:cNvPr>
            <p:cNvSpPr/>
            <p:nvPr/>
          </p:nvSpPr>
          <p:spPr>
            <a:xfrm>
              <a:off x="4107561" y="2743205"/>
              <a:ext cx="116775" cy="10356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7E56147-8354-420B-BA77-6B8136A0818A}"/>
                </a:ext>
              </a:extLst>
            </p:cNvPr>
            <p:cNvSpPr/>
            <p:nvPr/>
          </p:nvSpPr>
          <p:spPr>
            <a:xfrm>
              <a:off x="4412361" y="2743204"/>
              <a:ext cx="116775" cy="10356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38F7343-CA05-4865-8E0F-44D9EB8E6836}"/>
                </a:ext>
              </a:extLst>
            </p:cNvPr>
            <p:cNvSpPr/>
            <p:nvPr/>
          </p:nvSpPr>
          <p:spPr>
            <a:xfrm>
              <a:off x="4703306" y="2743203"/>
              <a:ext cx="116775" cy="10356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451613-E3B6-469A-B324-D4977CCF8995}"/>
                </a:ext>
              </a:extLst>
            </p:cNvPr>
            <p:cNvSpPr txBox="1"/>
            <p:nvPr/>
          </p:nvSpPr>
          <p:spPr>
            <a:xfrm>
              <a:off x="146347" y="2289684"/>
              <a:ext cx="1713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Input Excitation: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BAD951-A7BB-420F-9573-76F4E57BD65F}"/>
              </a:ext>
            </a:extLst>
          </p:cNvPr>
          <p:cNvGrpSpPr/>
          <p:nvPr/>
        </p:nvGrpSpPr>
        <p:grpSpPr>
          <a:xfrm>
            <a:off x="146347" y="4011230"/>
            <a:ext cx="6019603" cy="744838"/>
            <a:chOff x="146347" y="4011230"/>
            <a:chExt cx="6019603" cy="74483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8B6FB3-7701-485A-8EFB-2F26D0F63FD6}"/>
                </a:ext>
              </a:extLst>
            </p:cNvPr>
            <p:cNvSpPr/>
            <p:nvPr/>
          </p:nvSpPr>
          <p:spPr>
            <a:xfrm>
              <a:off x="1898750" y="4011230"/>
              <a:ext cx="973777" cy="7448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EFE81A9-F5E9-48EB-A9AE-53D62FC9D424}"/>
                </a:ext>
              </a:extLst>
            </p:cNvPr>
            <p:cNvSpPr/>
            <p:nvPr/>
          </p:nvSpPr>
          <p:spPr>
            <a:xfrm>
              <a:off x="2872527" y="4011230"/>
              <a:ext cx="973777" cy="7448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770CFA-F94E-4A79-8834-0D48FBC5F186}"/>
                </a:ext>
              </a:extLst>
            </p:cNvPr>
            <p:cNvSpPr/>
            <p:nvPr/>
          </p:nvSpPr>
          <p:spPr>
            <a:xfrm>
              <a:off x="5192173" y="4011230"/>
              <a:ext cx="973777" cy="7448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02041BE-16D2-468E-A6BB-31548D6E806A}"/>
                </a:ext>
              </a:extLst>
            </p:cNvPr>
            <p:cNvSpPr/>
            <p:nvPr/>
          </p:nvSpPr>
          <p:spPr>
            <a:xfrm>
              <a:off x="4107561" y="4652502"/>
              <a:ext cx="116775" cy="10356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00169CE-48CC-4413-BAB6-EC12DE4E1F4A}"/>
                </a:ext>
              </a:extLst>
            </p:cNvPr>
            <p:cNvSpPr/>
            <p:nvPr/>
          </p:nvSpPr>
          <p:spPr>
            <a:xfrm>
              <a:off x="4412361" y="4652501"/>
              <a:ext cx="116775" cy="10356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616AABE-72A1-443B-95CC-A8D0C8D2C695}"/>
                </a:ext>
              </a:extLst>
            </p:cNvPr>
            <p:cNvSpPr/>
            <p:nvPr/>
          </p:nvSpPr>
          <p:spPr>
            <a:xfrm>
              <a:off x="4703306" y="4652500"/>
              <a:ext cx="116775" cy="10356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444289-92C8-4263-A9C2-095F7FF2D13A}"/>
                </a:ext>
              </a:extLst>
            </p:cNvPr>
            <p:cNvSpPr txBox="1"/>
            <p:nvPr/>
          </p:nvSpPr>
          <p:spPr>
            <a:xfrm>
              <a:off x="146347" y="4215143"/>
              <a:ext cx="1752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Output Samples:</a:t>
              </a:r>
            </a:p>
          </p:txBody>
        </p:sp>
      </p:grpSp>
      <p:pic>
        <p:nvPicPr>
          <p:cNvPr id="21" name="Graphic 20" descr="Arrow circle">
            <a:extLst>
              <a:ext uri="{FF2B5EF4-FFF2-40B4-BE49-F238E27FC236}">
                <a16:creationId xmlns:a16="http://schemas.microsoft.com/office/drawing/2014/main" id="{3E823CDA-65BB-459F-AA02-E42EB00F0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7516" y="2506913"/>
            <a:ext cx="2211467" cy="22114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C570903-9F64-442C-AAB6-132173BC8319}"/>
              </a:ext>
            </a:extLst>
          </p:cNvPr>
          <p:cNvSpPr txBox="1"/>
          <p:nvPr/>
        </p:nvSpPr>
        <p:spPr>
          <a:xfrm>
            <a:off x="9029954" y="2498563"/>
            <a:ext cx="2526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Repeats for buffer length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FBD8F947-36CC-4B8B-83C6-AED2614CC9F6}"/>
              </a:ext>
            </a:extLst>
          </p:cNvPr>
          <p:cNvSpPr/>
          <p:nvPr/>
        </p:nvSpPr>
        <p:spPr>
          <a:xfrm rot="672846">
            <a:off x="6505602" y="2454316"/>
            <a:ext cx="2417774" cy="523220"/>
          </a:xfrm>
          <a:prstGeom prst="rightArrow">
            <a:avLst>
              <a:gd name="adj1" fmla="val 35734"/>
              <a:gd name="adj2" fmla="val 70342"/>
            </a:avLst>
          </a:prstGeom>
          <a:solidFill>
            <a:srgbClr val="B7723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A9433402-4BE7-46D1-AC9B-524ADD4BF395}"/>
              </a:ext>
            </a:extLst>
          </p:cNvPr>
          <p:cNvSpPr/>
          <p:nvPr/>
        </p:nvSpPr>
        <p:spPr>
          <a:xfrm rot="10375580">
            <a:off x="6530112" y="4007553"/>
            <a:ext cx="2351868" cy="523220"/>
          </a:xfrm>
          <a:prstGeom prst="rightArrow">
            <a:avLst>
              <a:gd name="adj1" fmla="val 35734"/>
              <a:gd name="adj2" fmla="val 74966"/>
            </a:avLst>
          </a:prstGeom>
          <a:solidFill>
            <a:srgbClr val="BB3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7EBDAB2-523B-469C-989D-E46F6293F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67B9D-C948-4E9F-A120-4BCCD6A0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707F5-930D-4ABD-A549-ADEF487F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OpenCL Workgroup Optimizations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AF368AD3-DB9A-42A8-B420-7EC0D2DBE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00" y="1675227"/>
            <a:ext cx="9874600" cy="43941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EC99E14-AB2A-4482-BC2F-89BE84FB5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9CA86C-30B6-40ED-BC2B-586843D48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7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707F5-930D-4ABD-A549-ADEF487F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Benchmarking</a:t>
            </a:r>
          </a:p>
        </p:txBody>
      </p:sp>
      <p:pic>
        <p:nvPicPr>
          <p:cNvPr id="5" name="Graphic 4" descr="Stopwatch">
            <a:extLst>
              <a:ext uri="{FF2B5EF4-FFF2-40B4-BE49-F238E27FC236}">
                <a16:creationId xmlns:a16="http://schemas.microsoft.com/office/drawing/2014/main" id="{FC5A1558-14D4-4F71-958E-E23C52820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830" y="3621137"/>
            <a:ext cx="914400" cy="914400"/>
          </a:xfrm>
          <a:prstGeom prst="rect">
            <a:avLst/>
          </a:prstGeom>
        </p:spPr>
      </p:pic>
      <p:pic>
        <p:nvPicPr>
          <p:cNvPr id="6" name="Graphic 5" descr="Unlock">
            <a:extLst>
              <a:ext uri="{FF2B5EF4-FFF2-40B4-BE49-F238E27FC236}">
                <a16:creationId xmlns:a16="http://schemas.microsoft.com/office/drawing/2014/main" id="{A384E9E8-B79C-48EC-9022-BB8D4C8DD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8830" y="2619797"/>
            <a:ext cx="914400" cy="914400"/>
          </a:xfrm>
          <a:prstGeom prst="rect">
            <a:avLst/>
          </a:prstGeom>
        </p:spPr>
      </p:pic>
      <p:pic>
        <p:nvPicPr>
          <p:cNvPr id="8" name="Graphic 7" descr="Lock">
            <a:extLst>
              <a:ext uri="{FF2B5EF4-FFF2-40B4-BE49-F238E27FC236}">
                <a16:creationId xmlns:a16="http://schemas.microsoft.com/office/drawing/2014/main" id="{08264353-08B9-4DCD-80A3-62B9ABBE3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8830" y="1618457"/>
            <a:ext cx="914400" cy="914400"/>
          </a:xfrm>
          <a:prstGeom prst="rect">
            <a:avLst/>
          </a:prstGeom>
        </p:spPr>
      </p:pic>
      <p:pic>
        <p:nvPicPr>
          <p:cNvPr id="9" name="Graphic 8" descr="Laptop">
            <a:extLst>
              <a:ext uri="{FF2B5EF4-FFF2-40B4-BE49-F238E27FC236}">
                <a16:creationId xmlns:a16="http://schemas.microsoft.com/office/drawing/2014/main" id="{8CA4DC15-8C43-4644-80F4-1344AA3D10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8830" y="4721552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F1529E-06B7-4FB0-BC52-C5085FA7A3EC}"/>
              </a:ext>
            </a:extLst>
          </p:cNvPr>
          <p:cNvSpPr txBox="1"/>
          <p:nvPr/>
        </p:nvSpPr>
        <p:spPr>
          <a:xfrm>
            <a:off x="1748157" y="1890991"/>
            <a:ext cx="4986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Control Parameters: </a:t>
            </a:r>
            <a:r>
              <a:rPr lang="en-GB" dirty="0" err="1"/>
              <a:t>Input/Output</a:t>
            </a:r>
            <a:r>
              <a:rPr lang="en-GB" dirty="0"/>
              <a:t> Buffer Size = 512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370EAC-4F2F-48A4-8053-82AE24AF12C5}"/>
              </a:ext>
            </a:extLst>
          </p:cNvPr>
          <p:cNvSpPr txBox="1"/>
          <p:nvPr/>
        </p:nvSpPr>
        <p:spPr>
          <a:xfrm>
            <a:off x="1748157" y="2892331"/>
            <a:ext cx="626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Independent Variables: Grid Dimensions, Workgroup Dimensions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903837-E0FE-4A1B-8725-B103AE92AE2E}"/>
              </a:ext>
            </a:extLst>
          </p:cNvPr>
          <p:cNvSpPr txBox="1"/>
          <p:nvPr/>
        </p:nvSpPr>
        <p:spPr>
          <a:xfrm>
            <a:off x="1748157" y="3893671"/>
            <a:ext cx="399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Dependant Variables: Computation Time</a:t>
            </a: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081AAD-4846-48CC-B575-BE8B31A197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57" y="4992195"/>
            <a:ext cx="5445689" cy="1204555"/>
          </a:xfrm>
          <a:prstGeom prst="rect">
            <a:avLst/>
          </a:prstGeom>
        </p:spPr>
      </p:pic>
      <p:pic>
        <p:nvPicPr>
          <p:cNvPr id="4" name="Graphic 3" descr="Gauge">
            <a:extLst>
              <a:ext uri="{FF2B5EF4-FFF2-40B4-BE49-F238E27FC236}">
                <a16:creationId xmlns:a16="http://schemas.microsoft.com/office/drawing/2014/main" id="{F52136AE-3E07-41FD-855E-28EE26B7E2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55132" y="2005598"/>
            <a:ext cx="3231078" cy="323107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C4DA8FD-A8D2-4CA1-98EE-93835748B3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4F4B0-F4E2-4E9A-96AC-F1C8A6C0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5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290E9-657B-4B03-B218-98F874E281A6}"/>
              </a:ext>
            </a:extLst>
          </p:cNvPr>
          <p:cNvSpPr/>
          <p:nvPr/>
        </p:nvSpPr>
        <p:spPr>
          <a:xfrm>
            <a:off x="0" y="1719943"/>
            <a:ext cx="12192000" cy="21771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CD41E7-AAC7-421C-8CBB-0620D3CAF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2436096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Results: Workgroup Dimensions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92A006D-4801-441F-96E9-A3F24FD4B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73C738-F490-4900-8CA1-D60F14876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DD0E8-0B49-4397-87A8-AA20BDD6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Compute time up to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wavefront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size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836E19-526A-41F5-8618-78E235877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00142"/>
            <a:ext cx="10905066" cy="29443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56F6F3-D659-43C2-8F74-ED2B619580F4}"/>
              </a:ext>
            </a:extLst>
          </p:cNvPr>
          <p:cNvSpPr/>
          <p:nvPr/>
        </p:nvSpPr>
        <p:spPr>
          <a:xfrm>
            <a:off x="979715" y="3635830"/>
            <a:ext cx="10308772" cy="1034142"/>
          </a:xfrm>
          <a:prstGeom prst="rect">
            <a:avLst/>
          </a:prstGeom>
          <a:noFill/>
          <a:ln w="38100">
            <a:solidFill>
              <a:srgbClr val="FF0000">
                <a:alpha val="44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5AFEE1-4D7B-4C9B-8B60-D56EBA6CE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3D3BE5-B97A-4BE4-89CD-08BB553D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238386-5CB5-4D8B-8E78-8E3D02186086}"/>
              </a:ext>
            </a:extLst>
          </p:cNvPr>
          <p:cNvSpPr txBox="1"/>
          <p:nvPr/>
        </p:nvSpPr>
        <p:spPr>
          <a:xfrm>
            <a:off x="811530" y="5966460"/>
            <a:ext cx="506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per 512 samples.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59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DD0E8-0B49-4397-87A8-AA20BDD6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Compute time past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wavefront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size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836E19-526A-41F5-8618-78E235877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00142"/>
            <a:ext cx="10905066" cy="29443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EDAF54-F904-48C1-A494-D007EA6C360D}"/>
              </a:ext>
            </a:extLst>
          </p:cNvPr>
          <p:cNvSpPr/>
          <p:nvPr/>
        </p:nvSpPr>
        <p:spPr>
          <a:xfrm>
            <a:off x="859971" y="4128913"/>
            <a:ext cx="10232572" cy="1074460"/>
          </a:xfrm>
          <a:prstGeom prst="rect">
            <a:avLst/>
          </a:prstGeom>
          <a:noFill/>
          <a:ln w="38100">
            <a:solidFill>
              <a:srgbClr val="FF0000">
                <a:alpha val="44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02154B-C24C-4378-BE24-F4DE17215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732B8B-BA1F-4D61-9CD9-557EC2E8D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9A4B9F-0F98-4398-9DDC-1217A5CB2046}"/>
              </a:ext>
            </a:extLst>
          </p:cNvPr>
          <p:cNvSpPr txBox="1"/>
          <p:nvPr/>
        </p:nvSpPr>
        <p:spPr>
          <a:xfrm>
            <a:off x="811530" y="5966460"/>
            <a:ext cx="506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per 512 samples.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5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290E9-657B-4B03-B218-98F874E281A6}"/>
              </a:ext>
            </a:extLst>
          </p:cNvPr>
          <p:cNvSpPr/>
          <p:nvPr/>
        </p:nvSpPr>
        <p:spPr>
          <a:xfrm>
            <a:off x="0" y="1719943"/>
            <a:ext cx="12192000" cy="21771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CD41E7-AAC7-421C-8CBB-0620D3CAF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2436096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Results: Model Dimensions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216710E-9C7C-4408-847F-2A2BC40FA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FD0C6B-C511-41D2-9FD2-097C77EA3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0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DD0E8-0B49-4397-87A8-AA20BDD6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Compute time at smaller dimensions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7EBE0F07-FDA1-4B29-8A06-191E1D22B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271" y="1675227"/>
            <a:ext cx="7675458" cy="43941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76AFEC-591E-4F9A-8901-89C7D13949F1}"/>
              </a:ext>
            </a:extLst>
          </p:cNvPr>
          <p:cNvSpPr/>
          <p:nvPr/>
        </p:nvSpPr>
        <p:spPr>
          <a:xfrm>
            <a:off x="2960914" y="3747911"/>
            <a:ext cx="3614057" cy="1880003"/>
          </a:xfrm>
          <a:prstGeom prst="rect">
            <a:avLst/>
          </a:prstGeom>
          <a:noFill/>
          <a:ln w="38100">
            <a:solidFill>
              <a:srgbClr val="FF0000">
                <a:alpha val="44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903065-DD99-4E88-9CD9-C463EA90F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71" y="5840750"/>
            <a:ext cx="7675458" cy="36549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BC65B37-1B84-4308-B8B5-9D197FA6E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617590-5012-4227-B0BD-2C2C40FD2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3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D4119-97D9-41CA-8621-4AB1F37F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Quality Sounds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pic>
        <p:nvPicPr>
          <p:cNvPr id="7" name="Graphic 6" descr="Guitar">
            <a:extLst>
              <a:ext uri="{FF2B5EF4-FFF2-40B4-BE49-F238E27FC236}">
                <a16:creationId xmlns:a16="http://schemas.microsoft.com/office/drawing/2014/main" id="{8A107DD6-1BFC-4988-B949-783E93BCD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4748" y="3138664"/>
            <a:ext cx="1184715" cy="1184715"/>
          </a:xfrm>
          <a:prstGeom prst="rect">
            <a:avLst/>
          </a:prstGeom>
        </p:spPr>
      </p:pic>
      <p:pic>
        <p:nvPicPr>
          <p:cNvPr id="11" name="Graphic 10" descr="Piano">
            <a:extLst>
              <a:ext uri="{FF2B5EF4-FFF2-40B4-BE49-F238E27FC236}">
                <a16:creationId xmlns:a16="http://schemas.microsoft.com/office/drawing/2014/main" id="{9C496366-CD8E-4320-9F1F-1F6A6EDD95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2822" y="4586322"/>
            <a:ext cx="1184714" cy="1184714"/>
          </a:xfrm>
          <a:prstGeom prst="rect">
            <a:avLst/>
          </a:prstGeom>
        </p:spPr>
      </p:pic>
      <p:pic>
        <p:nvPicPr>
          <p:cNvPr id="13" name="Graphic 12" descr="Palette">
            <a:extLst>
              <a:ext uri="{FF2B5EF4-FFF2-40B4-BE49-F238E27FC236}">
                <a16:creationId xmlns:a16="http://schemas.microsoft.com/office/drawing/2014/main" id="{77F368EA-F884-401A-A39D-BAFB5B3B8B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55036" y="2048934"/>
            <a:ext cx="3481927" cy="3481927"/>
          </a:xfrm>
          <a:prstGeom prst="rect">
            <a:avLst/>
          </a:prstGeom>
        </p:spPr>
      </p:pic>
      <p:pic>
        <p:nvPicPr>
          <p:cNvPr id="15" name="Graphic 14" descr="Gong">
            <a:extLst>
              <a:ext uri="{FF2B5EF4-FFF2-40B4-BE49-F238E27FC236}">
                <a16:creationId xmlns:a16="http://schemas.microsoft.com/office/drawing/2014/main" id="{0A51B69B-DC51-45CA-A3E7-A226602839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71571" y="1691005"/>
            <a:ext cx="1184716" cy="1184716"/>
          </a:xfrm>
          <a:prstGeom prst="rect">
            <a:avLst/>
          </a:prstGeom>
        </p:spPr>
      </p:pic>
      <p:pic>
        <p:nvPicPr>
          <p:cNvPr id="17" name="Graphic 16" descr="Music notation">
            <a:extLst>
              <a:ext uri="{FF2B5EF4-FFF2-40B4-BE49-F238E27FC236}">
                <a16:creationId xmlns:a16="http://schemas.microsoft.com/office/drawing/2014/main" id="{2AF31DAB-E335-4FD9-B013-13DD13E469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35715" y="2646132"/>
            <a:ext cx="2169777" cy="21697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300E74C-DC01-492E-8E13-9A94FA3339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5E415D-8924-45B9-9439-C406A3DD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8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DD0E8-0B49-4397-87A8-AA20BDD6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Compute time at higher dimensions</a:t>
            </a:r>
          </a:p>
        </p:txBody>
      </p:sp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7EBE0F07-FDA1-4B29-8A06-191E1D22B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271" y="1675227"/>
            <a:ext cx="7675458" cy="43941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56A3C0-FFA5-44CD-AB9A-EDDC2D9B5DB0}"/>
              </a:ext>
            </a:extLst>
          </p:cNvPr>
          <p:cNvSpPr/>
          <p:nvPr/>
        </p:nvSpPr>
        <p:spPr>
          <a:xfrm>
            <a:off x="6400800" y="2562577"/>
            <a:ext cx="3206043" cy="1919112"/>
          </a:xfrm>
          <a:prstGeom prst="rect">
            <a:avLst/>
          </a:prstGeom>
          <a:noFill/>
          <a:ln w="38100">
            <a:solidFill>
              <a:srgbClr val="FF0000">
                <a:alpha val="44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826D2B-44C6-4043-9ED7-02CD65E5E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71" y="5840750"/>
            <a:ext cx="7675458" cy="36549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8411D9B-A031-4D56-8A39-CD111B487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F70AEC-889C-4456-B6FF-E38215BE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7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DD0E8-0B49-4397-87A8-AA20BDD6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Speedup of AVX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58D8AFE-E5D2-49B3-B1CE-7EAF2F597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27" y="1675227"/>
            <a:ext cx="7777345" cy="4394199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D36634-763F-4BAD-87EB-BB2B3F750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27" y="5890849"/>
            <a:ext cx="7777345" cy="3571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4E02D4-8194-467A-A373-0077E126D6AC}"/>
              </a:ext>
            </a:extLst>
          </p:cNvPr>
          <p:cNvSpPr/>
          <p:nvPr/>
        </p:nvSpPr>
        <p:spPr>
          <a:xfrm>
            <a:off x="2305756" y="5916178"/>
            <a:ext cx="1227263" cy="306495"/>
          </a:xfrm>
          <a:prstGeom prst="rect">
            <a:avLst/>
          </a:prstGeom>
          <a:noFill/>
          <a:ln w="38100">
            <a:solidFill>
              <a:srgbClr val="FF0000">
                <a:alpha val="44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83607F0-7DDC-42A7-AF7F-27D878D14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45B6F7-433D-4EB2-8C84-29186A631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6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DD0E8-0B49-4397-87A8-AA20BDD6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Speedup of OpenGL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58D8AFE-E5D2-49B3-B1CE-7EAF2F597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27" y="1675227"/>
            <a:ext cx="7777345" cy="4394199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8B93D23-4325-4BC8-AA82-E7975BBBE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27" y="5890849"/>
            <a:ext cx="7777345" cy="3571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91C0EC-8C34-4193-9066-B04F1DB6FF81}"/>
              </a:ext>
            </a:extLst>
          </p:cNvPr>
          <p:cNvSpPr/>
          <p:nvPr/>
        </p:nvSpPr>
        <p:spPr>
          <a:xfrm>
            <a:off x="8718248" y="5909716"/>
            <a:ext cx="1266424" cy="339965"/>
          </a:xfrm>
          <a:prstGeom prst="rect">
            <a:avLst/>
          </a:prstGeom>
          <a:noFill/>
          <a:ln w="38100">
            <a:solidFill>
              <a:srgbClr val="FF0000">
                <a:alpha val="44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DE416BF-9239-4DDB-99A0-D758FEC59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EF346C-AB81-4588-A9D6-C3701010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DD0E8-0B49-4397-87A8-AA20BDD6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Speedup of OpenCL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58D8AFE-E5D2-49B3-B1CE-7EAF2F597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27" y="1675227"/>
            <a:ext cx="7777345" cy="439419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5246D98-1C8E-432B-AB95-9A0083423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27" y="5890849"/>
            <a:ext cx="7777345" cy="3571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A12AB0-C638-4D36-BCEE-A7A7B0D38CAC}"/>
              </a:ext>
            </a:extLst>
          </p:cNvPr>
          <p:cNvSpPr/>
          <p:nvPr/>
        </p:nvSpPr>
        <p:spPr>
          <a:xfrm>
            <a:off x="4067226" y="5900187"/>
            <a:ext cx="4060774" cy="339965"/>
          </a:xfrm>
          <a:prstGeom prst="rect">
            <a:avLst/>
          </a:prstGeom>
          <a:noFill/>
          <a:ln w="38100">
            <a:solidFill>
              <a:srgbClr val="FF0000">
                <a:alpha val="44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991AAFB-7C7F-475C-93B3-90828396D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D0F1B7-8EDC-4181-AE44-6DFC8A19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6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290E9-657B-4B03-B218-98F874E281A6}"/>
              </a:ext>
            </a:extLst>
          </p:cNvPr>
          <p:cNvSpPr/>
          <p:nvPr/>
        </p:nvSpPr>
        <p:spPr>
          <a:xfrm>
            <a:off x="0" y="1719943"/>
            <a:ext cx="12192000" cy="21771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CD41E7-AAC7-421C-8CBB-0620D3CAF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2436096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Conclusion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C540BBC-1C0E-44F2-ADF3-AE33C451E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441C23-3782-4BC4-B3CC-0AA90F7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2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DD0E8-0B49-4397-87A8-AA20BDD6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Project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9132D-8F1B-40E3-B82A-2BF42B25AA7E}"/>
              </a:ext>
            </a:extLst>
          </p:cNvPr>
          <p:cNvSpPr txBox="1"/>
          <p:nvPr/>
        </p:nvSpPr>
        <p:spPr>
          <a:xfrm>
            <a:off x="556532" y="1625557"/>
            <a:ext cx="112109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Designed &amp; developed an OpenCL FDTD Synthesizer.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Compared different methods of implementing an FDTD synthesizer.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Analysed performance results and reviewed implementations.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r>
              <a:rPr lang="en-GB" sz="2800" dirty="0"/>
              <a:t>Foundations set for further investigation and development in GPGPU.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59CA647-00CF-4C79-A8F2-05A075B28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1EFD3-AFD9-4B44-A662-630421399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5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DD0E8-0B49-4397-87A8-AA20BDD6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Future Work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3D Model 5" descr="EVGA Geforce GTX 1070">
                <a:extLst>
                  <a:ext uri="{FF2B5EF4-FFF2-40B4-BE49-F238E27FC236}">
                    <a16:creationId xmlns:a16="http://schemas.microsoft.com/office/drawing/2014/main" id="{323286C2-4446-40D9-B5B3-14678C4F453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83004" y="3195696"/>
              <a:ext cx="4621666" cy="301883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621666" cy="3018837"/>
                    </a:xfrm>
                    <a:prstGeom prst="rect">
                      <a:avLst/>
                    </a:prstGeom>
                  </am3d:spPr>
                  <am3d:camera>
                    <am3d:pos x="0" y="0" z="5237655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22189" d="1000000"/>
                    <am3d:preTrans dx="2977850" dy="-3545169" dz="-42679301"/>
                    <am3d:scale>
                      <am3d:sx n="1000000" d="1000000"/>
                      <am3d:sy n="1000000" d="1000000"/>
                      <am3d:sz n="1000000" d="1000000"/>
                    </am3d:scale>
                    <am3d:rot ax="10461376" ay="2897969" az="10546866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54186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3D Model 5" descr="EVGA Geforce GTX 1070">
                <a:extLst>
                  <a:ext uri="{FF2B5EF4-FFF2-40B4-BE49-F238E27FC236}">
                    <a16:creationId xmlns:a16="http://schemas.microsoft.com/office/drawing/2014/main" id="{323286C2-4446-40D9-B5B3-14678C4F45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83004" y="3195696"/>
                <a:ext cx="4621666" cy="3018837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F8E90ED-9CE5-40FB-828D-B3160B608411}"/>
              </a:ext>
            </a:extLst>
          </p:cNvPr>
          <p:cNvSpPr txBox="1"/>
          <p:nvPr/>
        </p:nvSpPr>
        <p:spPr>
          <a:xfrm>
            <a:off x="327930" y="2995050"/>
            <a:ext cx="69427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Investigating another method for GPGPU, Vulkan. (Sellers et al, 2016)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Developing a comprehensive benchmarking suite to compare OpenCL and Vulkan.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Benchmarking on a broader range of systems.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B4C2D4A-E0ED-47A4-B6D3-6F10F98923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04" y="2092263"/>
            <a:ext cx="3852464" cy="14817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2E9639A-FD8C-476E-922A-5A8F2CD620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AF3C47-8BAE-4F45-97F7-4872B5688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DD0E8-0B49-4397-87A8-AA20BDD6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References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8E90ED-9CE5-40FB-828D-B3160B608411}"/>
              </a:ext>
            </a:extLst>
          </p:cNvPr>
          <p:cNvSpPr txBox="1"/>
          <p:nvPr/>
        </p:nvSpPr>
        <p:spPr>
          <a:xfrm>
            <a:off x="556532" y="1721133"/>
            <a:ext cx="110419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[1] </a:t>
            </a:r>
            <a:r>
              <a:rPr lang="en-GB" sz="2000" dirty="0" err="1"/>
              <a:t>Zappi</a:t>
            </a:r>
            <a:r>
              <a:rPr lang="en-GB" sz="2000" dirty="0"/>
              <a:t>, V., Allen, A. and Fels, S., 2017. Shader-based physical modelling for the design of massive digital musical instruments. In </a:t>
            </a:r>
            <a:r>
              <a:rPr lang="en-GB" sz="2000" i="1" dirty="0"/>
              <a:t>NIME</a:t>
            </a:r>
            <a:r>
              <a:rPr lang="en-GB" sz="2000" dirty="0"/>
              <a:t> (pp. 145-150).</a:t>
            </a:r>
          </a:p>
          <a:p>
            <a:r>
              <a:rPr lang="en-GB" sz="2000" dirty="0"/>
              <a:t>[2] Harris, M., 2012. GPGPU. org. </a:t>
            </a:r>
            <a:r>
              <a:rPr lang="en-GB" sz="2000" i="1" dirty="0"/>
              <a:t>http://gpgpu. org</a:t>
            </a:r>
            <a:r>
              <a:rPr lang="en-GB" sz="2000" dirty="0"/>
              <a:t>.</a:t>
            </a:r>
          </a:p>
          <a:p>
            <a:r>
              <a:rPr lang="en-GB" sz="2000" dirty="0"/>
              <a:t>[3] Sellers, G. and Kessenich, J., 2016. </a:t>
            </a:r>
            <a:r>
              <a:rPr lang="en-GB" sz="2000" i="1" dirty="0"/>
              <a:t>Vulkan programming guide: The official guide to learning </a:t>
            </a:r>
            <a:r>
              <a:rPr lang="en-GB" sz="2000" i="1" dirty="0" err="1"/>
              <a:t>vulkan</a:t>
            </a:r>
            <a:r>
              <a:rPr lang="en-GB" sz="2000" dirty="0"/>
              <a:t>. Addison-Wesley Professional.</a:t>
            </a:r>
          </a:p>
          <a:p>
            <a:r>
              <a:rPr lang="en-US" sz="2000" dirty="0"/>
              <a:t>[</a:t>
            </a:r>
            <a:r>
              <a:rPr lang="en-GB" sz="2000" dirty="0"/>
              <a:t>4] Maarten Van </a:t>
            </a:r>
            <a:r>
              <a:rPr lang="en-GB" sz="2000" dirty="0" err="1"/>
              <a:t>Walstijn</a:t>
            </a:r>
            <a:r>
              <a:rPr lang="en-GB" sz="2000" dirty="0"/>
              <a:t> and Konrad Kowalczyk. 2008. On the numerical solution of the 2D wave equation with compact FDTD schemes. Proc. Digital Audio Effects (</a:t>
            </a:r>
            <a:r>
              <a:rPr lang="en-GB" sz="2000" dirty="0" err="1"/>
              <a:t>DAFx</a:t>
            </a:r>
            <a:r>
              <a:rPr lang="en-GB" sz="2000" dirty="0"/>
              <a:t>), Espoo, Finland (2008), 205–212.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F901ABE-19E3-446D-AB8D-2750676FD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8A535F-E34A-4960-BDA3-7EBC3E56F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7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D4119-97D9-41CA-8621-4AB1F37F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</a:rPr>
              <a:t>Intensive Music Production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A close up of a computer&#10;&#10;Description automatically generated">
            <a:extLst>
              <a:ext uri="{FF2B5EF4-FFF2-40B4-BE49-F238E27FC236}">
                <a16:creationId xmlns:a16="http://schemas.microsoft.com/office/drawing/2014/main" id="{B8653736-7407-46DA-A979-894AA9398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92" y="1417662"/>
            <a:ext cx="7348215" cy="5297932"/>
          </a:xfrm>
        </p:spPr>
      </p:pic>
      <p:pic>
        <p:nvPicPr>
          <p:cNvPr id="13" name="Graphic 12" descr="Processor">
            <a:extLst>
              <a:ext uri="{FF2B5EF4-FFF2-40B4-BE49-F238E27FC236}">
                <a16:creationId xmlns:a16="http://schemas.microsoft.com/office/drawing/2014/main" id="{AE5129D1-AC6F-43F9-9ABF-E47069A35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9140" y="3626624"/>
            <a:ext cx="1911779" cy="1911779"/>
          </a:xfrm>
          <a:prstGeom prst="rect">
            <a:avLst/>
          </a:prstGeom>
        </p:spPr>
      </p:pic>
      <p:pic>
        <p:nvPicPr>
          <p:cNvPr id="11" name="Graphic 10" descr="Fire">
            <a:extLst>
              <a:ext uri="{FF2B5EF4-FFF2-40B4-BE49-F238E27FC236}">
                <a16:creationId xmlns:a16="http://schemas.microsoft.com/office/drawing/2014/main" id="{90C7361A-01CB-467C-89A1-CB9984EBEC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933" y="2303288"/>
            <a:ext cx="1443789" cy="1443789"/>
          </a:xfrm>
          <a:prstGeom prst="rect">
            <a:avLst/>
          </a:prstGeom>
          <a:effectLst>
            <a:glow rad="228600">
              <a:srgbClr val="FF0000">
                <a:alpha val="40000"/>
              </a:srgbClr>
            </a:glow>
          </a:effectLst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A06889-48FF-4A4A-82E6-D2C2C7DDDF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914" y="2622839"/>
            <a:ext cx="1443789" cy="1443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3B2E7556-8112-4C16-B05D-8EC67119E3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668" y="4066628"/>
            <a:ext cx="1443789" cy="144378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21D4265-2AA2-456F-BFA5-F325A3E3B0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F93881-7BE3-464C-8E25-CBDAB9909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290E9-657B-4B03-B218-98F874E281A6}"/>
              </a:ext>
            </a:extLst>
          </p:cNvPr>
          <p:cNvSpPr/>
          <p:nvPr/>
        </p:nvSpPr>
        <p:spPr>
          <a:xfrm>
            <a:off x="0" y="1719943"/>
            <a:ext cx="12192000" cy="21771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CD41E7-AAC7-421C-8CBB-0620D3CAF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2436096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Background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55A0548-3082-462F-90C7-0B26F45CE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5E6E71-A5EB-4FF9-ADAA-6FB07D55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F4C6D5F-1977-40EC-8044-EDCF41031D47}"/>
              </a:ext>
            </a:extLst>
          </p:cNvPr>
          <p:cNvGrpSpPr/>
          <p:nvPr/>
        </p:nvGrpSpPr>
        <p:grpSpPr>
          <a:xfrm>
            <a:off x="8895435" y="2769434"/>
            <a:ext cx="2027614" cy="2027614"/>
            <a:chOff x="10050236" y="2693055"/>
            <a:chExt cx="2027614" cy="2027614"/>
          </a:xfrm>
        </p:grpSpPr>
        <p:pic>
          <p:nvPicPr>
            <p:cNvPr id="18" name="Graphic 17" descr="Volume">
              <a:extLst>
                <a:ext uri="{FF2B5EF4-FFF2-40B4-BE49-F238E27FC236}">
                  <a16:creationId xmlns:a16="http://schemas.microsoft.com/office/drawing/2014/main" id="{2DAEA2F2-0183-489A-A0CA-CF14311F1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050236" y="2693055"/>
              <a:ext cx="2027614" cy="202761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36E8D60-23E8-4C2F-B6CF-10AA24F956AF}"/>
                </a:ext>
              </a:extLst>
            </p:cNvPr>
            <p:cNvSpPr/>
            <p:nvPr/>
          </p:nvSpPr>
          <p:spPr>
            <a:xfrm>
              <a:off x="10050236" y="2802577"/>
              <a:ext cx="1112569" cy="18367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D4119-97D9-41CA-8621-4AB1F37F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Digital Audio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8E03B3B-2908-42F3-BC01-3E9CC8DFC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2" y="2361039"/>
            <a:ext cx="2539682" cy="2539682"/>
          </a:xfrm>
          <a:prstGeom prst="rect">
            <a:avLst/>
          </a:prstGeom>
        </p:spPr>
      </p:pic>
      <p:pic>
        <p:nvPicPr>
          <p:cNvPr id="11" name="Graphic 10" descr="Speakers">
            <a:extLst>
              <a:ext uri="{FF2B5EF4-FFF2-40B4-BE49-F238E27FC236}">
                <a16:creationId xmlns:a16="http://schemas.microsoft.com/office/drawing/2014/main" id="{95F13B03-EAEB-4C3C-BD51-1C82E6F31D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690" r="50000"/>
          <a:stretch/>
        </p:blipFill>
        <p:spPr>
          <a:xfrm>
            <a:off x="8874826" y="2521895"/>
            <a:ext cx="1004961" cy="2217969"/>
          </a:xfrm>
          <a:prstGeom prst="rect">
            <a:avLst/>
          </a:prstGeom>
        </p:spPr>
      </p:pic>
      <p:pic>
        <p:nvPicPr>
          <p:cNvPr id="13" name="Graphic 12" descr="Optical disc">
            <a:extLst>
              <a:ext uri="{FF2B5EF4-FFF2-40B4-BE49-F238E27FC236}">
                <a16:creationId xmlns:a16="http://schemas.microsoft.com/office/drawing/2014/main" id="{1BFE5C7D-3C32-4185-ACCB-87331D08B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03719" y="4639294"/>
            <a:ext cx="1678379" cy="1678379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687DD1A2-9589-4693-B243-88E8787332A0}"/>
              </a:ext>
            </a:extLst>
          </p:cNvPr>
          <p:cNvSpPr/>
          <p:nvPr/>
        </p:nvSpPr>
        <p:spPr>
          <a:xfrm>
            <a:off x="3697184" y="2885704"/>
            <a:ext cx="4797631" cy="878774"/>
          </a:xfrm>
          <a:prstGeom prst="rightArrow">
            <a:avLst>
              <a:gd name="adj1" fmla="val 50000"/>
              <a:gd name="adj2" fmla="val 7432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33C58A1-77A0-462C-9CC8-7CDB70D3EAA9}"/>
              </a:ext>
            </a:extLst>
          </p:cNvPr>
          <p:cNvSpPr/>
          <p:nvPr/>
        </p:nvSpPr>
        <p:spPr>
          <a:xfrm rot="1324023">
            <a:off x="3443564" y="4516516"/>
            <a:ext cx="1596262" cy="878774"/>
          </a:xfrm>
          <a:prstGeom prst="rightArrow">
            <a:avLst>
              <a:gd name="adj1" fmla="val 50000"/>
              <a:gd name="adj2" fmla="val 7432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ACAD412-1BB4-445C-A82F-C99A326B0B91}"/>
              </a:ext>
            </a:extLst>
          </p:cNvPr>
          <p:cNvSpPr/>
          <p:nvPr/>
        </p:nvSpPr>
        <p:spPr>
          <a:xfrm rot="20287106">
            <a:off x="7045005" y="4458067"/>
            <a:ext cx="1613795" cy="878774"/>
          </a:xfrm>
          <a:prstGeom prst="rightArrow">
            <a:avLst>
              <a:gd name="adj1" fmla="val 50000"/>
              <a:gd name="adj2" fmla="val 7432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52D1F7-7A9D-4EDE-BBC5-B099BF422F33}"/>
              </a:ext>
            </a:extLst>
          </p:cNvPr>
          <p:cNvSpPr txBox="1"/>
          <p:nvPr/>
        </p:nvSpPr>
        <p:spPr>
          <a:xfrm>
            <a:off x="5326494" y="2587745"/>
            <a:ext cx="1432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Real-Time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473015-8499-4A83-9C85-5E7182CA5C9D}"/>
              </a:ext>
            </a:extLst>
          </p:cNvPr>
          <p:cNvSpPr txBox="1"/>
          <p:nvPr/>
        </p:nvSpPr>
        <p:spPr>
          <a:xfrm>
            <a:off x="5019454" y="4335383"/>
            <a:ext cx="2046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Offline Storage</a:t>
            </a:r>
          </a:p>
        </p:txBody>
      </p:sp>
      <p:pic>
        <p:nvPicPr>
          <p:cNvPr id="7" name="Graphic 6" descr="Radio microphone">
            <a:extLst>
              <a:ext uri="{FF2B5EF4-FFF2-40B4-BE49-F238E27FC236}">
                <a16:creationId xmlns:a16="http://schemas.microsoft.com/office/drawing/2014/main" id="{3C1A5A23-1B10-4BF2-A16E-FB8979DDA2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0613" y="1563480"/>
            <a:ext cx="914400" cy="914400"/>
          </a:xfrm>
          <a:prstGeom prst="rect">
            <a:avLst/>
          </a:prstGeom>
        </p:spPr>
      </p:pic>
      <p:pic>
        <p:nvPicPr>
          <p:cNvPr id="9" name="Graphic 8" descr="Processor">
            <a:extLst>
              <a:ext uri="{FF2B5EF4-FFF2-40B4-BE49-F238E27FC236}">
                <a16:creationId xmlns:a16="http://schemas.microsoft.com/office/drawing/2014/main" id="{BFB6CEED-53AC-45CF-BDA4-CC31E8A819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11622" y="1560796"/>
            <a:ext cx="914400" cy="9144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E0F2A21-FE9B-46D8-ACC3-322D3C3C94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D6609-3F96-4AF4-82A1-B6BA7B138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D4119-97D9-41CA-8621-4AB1F37F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</a:rPr>
              <a:t>Physical Modelling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2B0730-83D4-4426-88DA-6751117925E0}"/>
              </a:ext>
            </a:extLst>
          </p:cNvPr>
          <p:cNvGrpSpPr/>
          <p:nvPr/>
        </p:nvGrpSpPr>
        <p:grpSpPr>
          <a:xfrm>
            <a:off x="8164055" y="1563009"/>
            <a:ext cx="2346649" cy="2367257"/>
            <a:chOff x="7934131" y="1832238"/>
            <a:chExt cx="2346649" cy="2367257"/>
          </a:xfrm>
        </p:grpSpPr>
        <p:pic>
          <p:nvPicPr>
            <p:cNvPr id="5" name="Graphic 4" descr="Violin">
              <a:extLst>
                <a:ext uri="{FF2B5EF4-FFF2-40B4-BE49-F238E27FC236}">
                  <a16:creationId xmlns:a16="http://schemas.microsoft.com/office/drawing/2014/main" id="{27FE8325-82A8-47DD-9B36-458F1BF56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34131" y="1852846"/>
              <a:ext cx="2346649" cy="2346649"/>
            </a:xfrm>
            <a:prstGeom prst="rect">
              <a:avLst/>
            </a:prstGeom>
          </p:spPr>
        </p:pic>
        <p:pic>
          <p:nvPicPr>
            <p:cNvPr id="8" name="Graphic 7" descr="Music notes">
              <a:extLst>
                <a:ext uri="{FF2B5EF4-FFF2-40B4-BE49-F238E27FC236}">
                  <a16:creationId xmlns:a16="http://schemas.microsoft.com/office/drawing/2014/main" id="{91E3D9A3-CE61-4E6F-80E8-671487CEF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34131" y="1832238"/>
              <a:ext cx="914400" cy="914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7FE0921-37D0-4DD1-BC09-C8B5B9C2DB8D}"/>
              </a:ext>
            </a:extLst>
          </p:cNvPr>
          <p:cNvSpPr txBox="1"/>
          <p:nvPr/>
        </p:nvSpPr>
        <p:spPr>
          <a:xfrm>
            <a:off x="208382" y="2572275"/>
            <a:ext cx="7041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Simple 1D String Physical Model:       Karplus and Strong’s String Synthesis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AC7F1-BAB9-4383-BEE2-F4C0793B676A}"/>
              </a:ext>
            </a:extLst>
          </p:cNvPr>
          <p:cNvSpPr txBox="1"/>
          <p:nvPr/>
        </p:nvSpPr>
        <p:spPr>
          <a:xfrm>
            <a:off x="208382" y="5047461"/>
            <a:ext cx="7144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2D Vocal Tract:                                       Digital Waveguide Synthesis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0A570548-941F-431D-AA07-33570CCBCE2B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054" y="4100776"/>
            <a:ext cx="2226061" cy="2262702"/>
          </a:xfrm>
          <a:prstGeom prst="rect">
            <a:avLst/>
          </a:prstGeom>
          <a:noFill/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956B5D3-0D40-449D-806A-C45BEABF70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A21FD4-816A-4881-8D72-23F3BD1F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D4119-97D9-41CA-8621-4AB1F37F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Physical Modelling: Direct Numerical Simulation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3024BA9F-D99C-4134-AB65-D5E3BE486B49}"/>
              </a:ext>
            </a:extLst>
          </p:cNvPr>
          <p:cNvSpPr/>
          <p:nvPr/>
        </p:nvSpPr>
        <p:spPr>
          <a:xfrm>
            <a:off x="3833751" y="2943426"/>
            <a:ext cx="4524499" cy="1469911"/>
          </a:xfrm>
          <a:prstGeom prst="rightArrow">
            <a:avLst>
              <a:gd name="adj1" fmla="val 50000"/>
              <a:gd name="adj2" fmla="val 7504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7AEB50-F41E-4A0E-93B9-51C15E9FCDB8}"/>
              </a:ext>
            </a:extLst>
          </p:cNvPr>
          <p:cNvGrpSpPr/>
          <p:nvPr/>
        </p:nvGrpSpPr>
        <p:grpSpPr>
          <a:xfrm>
            <a:off x="838141" y="2774218"/>
            <a:ext cx="2851102" cy="2397343"/>
            <a:chOff x="838141" y="2774218"/>
            <a:chExt cx="2851102" cy="2397343"/>
          </a:xfrm>
        </p:grpSpPr>
        <p:pic>
          <p:nvPicPr>
            <p:cNvPr id="40" name="Graphic 39" descr="Books">
              <a:extLst>
                <a:ext uri="{FF2B5EF4-FFF2-40B4-BE49-F238E27FC236}">
                  <a16:creationId xmlns:a16="http://schemas.microsoft.com/office/drawing/2014/main" id="{9F2E83F6-DB1F-4D6C-A690-2FA09EBF4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38313" y="2774218"/>
              <a:ext cx="2044535" cy="204453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C6AEE5-8A52-442D-B248-A2BB8D44A6CE}"/>
                </a:ext>
              </a:extLst>
            </p:cNvPr>
            <p:cNvSpPr txBox="1"/>
            <p:nvPr/>
          </p:nvSpPr>
          <p:spPr>
            <a:xfrm>
              <a:off x="838141" y="4709896"/>
              <a:ext cx="2851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Applied Mathematics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390183-CDFC-4F81-AEF2-9B5A63B6E1AF}"/>
              </a:ext>
            </a:extLst>
          </p:cNvPr>
          <p:cNvGrpSpPr/>
          <p:nvPr/>
        </p:nvGrpSpPr>
        <p:grpSpPr>
          <a:xfrm>
            <a:off x="8508980" y="2656115"/>
            <a:ext cx="2569806" cy="2515445"/>
            <a:chOff x="8508980" y="2656115"/>
            <a:chExt cx="2569806" cy="2515445"/>
          </a:xfrm>
        </p:grpSpPr>
        <p:pic>
          <p:nvPicPr>
            <p:cNvPr id="43" name="Graphic 42" descr="Computer">
              <a:extLst>
                <a:ext uri="{FF2B5EF4-FFF2-40B4-BE49-F238E27FC236}">
                  <a16:creationId xmlns:a16="http://schemas.microsoft.com/office/drawing/2014/main" id="{4F541091-E77F-4088-82A6-1E4361CFE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09153" y="2656115"/>
              <a:ext cx="2044533" cy="20445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9E596F-6A9E-4872-AF32-2956F2182FA6}"/>
                </a:ext>
              </a:extLst>
            </p:cNvPr>
            <p:cNvSpPr txBox="1"/>
            <p:nvPr/>
          </p:nvSpPr>
          <p:spPr>
            <a:xfrm>
              <a:off x="8508980" y="4709895"/>
              <a:ext cx="25698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Computer Program</a:t>
              </a: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6448B214-7CEB-420F-9F74-DB9C5B187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EBA78-D423-48EF-A1D9-45784B31D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D4119-97D9-41CA-8621-4AB1F37F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Finite-Difference Time-Domain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19B69-8018-4B1C-801C-CB879A65B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Finite difference methods represent differential equations.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Time-stepping creates simulation over time.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E5F32B-BC59-4BDF-A7F2-FB1A435ACA47}"/>
              </a:ext>
            </a:extLst>
          </p:cNvPr>
          <p:cNvGrpSpPr/>
          <p:nvPr/>
        </p:nvGrpSpPr>
        <p:grpSpPr>
          <a:xfrm>
            <a:off x="3739951" y="2687560"/>
            <a:ext cx="4712097" cy="4431701"/>
            <a:chOff x="4508231" y="2883158"/>
            <a:chExt cx="2425977" cy="2248683"/>
          </a:xfr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Top">
              <a:rot lat="17602337" lon="19205575" rev="2733953"/>
            </a:camera>
            <a:lightRig rig="morning" dir="t"/>
          </a:scene3d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E541435-2DE8-43C9-94B4-18E2D9876BCA}"/>
                </a:ext>
              </a:extLst>
            </p:cNvPr>
            <p:cNvSpPr/>
            <p:nvPr/>
          </p:nvSpPr>
          <p:spPr>
            <a:xfrm>
              <a:off x="4508232" y="2883159"/>
              <a:ext cx="177282" cy="158620"/>
            </a:xfrm>
            <a:prstGeom prst="ellipse">
              <a:avLst/>
            </a:prstGeom>
            <a:grpFill/>
            <a:ln>
              <a:noFill/>
            </a:ln>
            <a:sp3d prstMaterial="dkEdge">
              <a:bevelT w="139700" prst="cross"/>
              <a:bevelB w="152400" h="50800" prst="softRound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902EAD7-6406-43BF-9522-ECA78D173A20}"/>
                </a:ext>
              </a:extLst>
            </p:cNvPr>
            <p:cNvSpPr/>
            <p:nvPr/>
          </p:nvSpPr>
          <p:spPr>
            <a:xfrm>
              <a:off x="4508232" y="3579845"/>
              <a:ext cx="177282" cy="158620"/>
            </a:xfrm>
            <a:prstGeom prst="ellipse">
              <a:avLst/>
            </a:prstGeom>
            <a:grpFill/>
            <a:ln>
              <a:noFill/>
            </a:ln>
            <a:sp3d prstMaterial="dkEdge">
              <a:bevelT w="139700" prst="cross"/>
              <a:bevelB w="152400" h="50800" prst="softRound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EBB22F5-12ED-4A22-AC57-CCA5EED4EAAB}"/>
                </a:ext>
              </a:extLst>
            </p:cNvPr>
            <p:cNvSpPr/>
            <p:nvPr/>
          </p:nvSpPr>
          <p:spPr>
            <a:xfrm>
              <a:off x="4508232" y="4276532"/>
              <a:ext cx="177282" cy="158620"/>
            </a:xfrm>
            <a:prstGeom prst="ellipse">
              <a:avLst/>
            </a:prstGeom>
            <a:grpFill/>
            <a:ln>
              <a:noFill/>
            </a:ln>
            <a:sp3d prstMaterial="dkEdge">
              <a:bevelT w="139700" prst="cross"/>
              <a:bevelB w="152400" h="50800" prst="softRound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16DAE43-3427-49E9-AC2C-76DC40F5F78E}"/>
                </a:ext>
              </a:extLst>
            </p:cNvPr>
            <p:cNvSpPr/>
            <p:nvPr/>
          </p:nvSpPr>
          <p:spPr>
            <a:xfrm>
              <a:off x="4508231" y="4973219"/>
              <a:ext cx="177282" cy="158620"/>
            </a:xfrm>
            <a:prstGeom prst="ellipse">
              <a:avLst/>
            </a:prstGeom>
            <a:grpFill/>
            <a:ln>
              <a:noFill/>
            </a:ln>
            <a:sp3d prstMaterial="dkEdge">
              <a:bevelT w="139700" prst="cross"/>
              <a:bevelB w="152400" h="50800" prst="softRound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5E03194-05CD-4869-857D-E04BD0E2ED36}"/>
                </a:ext>
              </a:extLst>
            </p:cNvPr>
            <p:cNvSpPr/>
            <p:nvPr/>
          </p:nvSpPr>
          <p:spPr>
            <a:xfrm>
              <a:off x="5257790" y="2886846"/>
              <a:ext cx="177282" cy="158620"/>
            </a:xfrm>
            <a:prstGeom prst="ellipse">
              <a:avLst/>
            </a:prstGeom>
            <a:grpFill/>
            <a:ln>
              <a:noFill/>
            </a:ln>
            <a:sp3d prstMaterial="dkEdge">
              <a:bevelT w="139700" prst="cross"/>
              <a:bevelB w="152400" h="50800" prst="softRound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F0381A9-DCA0-408E-A753-DAA301BCB366}"/>
                </a:ext>
              </a:extLst>
            </p:cNvPr>
            <p:cNvSpPr/>
            <p:nvPr/>
          </p:nvSpPr>
          <p:spPr>
            <a:xfrm>
              <a:off x="5257790" y="3579845"/>
              <a:ext cx="177282" cy="158620"/>
            </a:xfrm>
            <a:prstGeom prst="ellipse">
              <a:avLst/>
            </a:prstGeom>
            <a:grpFill/>
            <a:ln>
              <a:noFill/>
            </a:ln>
            <a:sp3d prstMaterial="dkEdge">
              <a:bevelT w="139700" prst="cross"/>
              <a:bevelB w="152400" h="50800" prst="softRound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5509636-8240-4A05-B4E9-71CC5AFE2FA1}"/>
                </a:ext>
              </a:extLst>
            </p:cNvPr>
            <p:cNvSpPr/>
            <p:nvPr/>
          </p:nvSpPr>
          <p:spPr>
            <a:xfrm>
              <a:off x="5257789" y="4276532"/>
              <a:ext cx="177282" cy="158620"/>
            </a:xfrm>
            <a:prstGeom prst="ellipse">
              <a:avLst/>
            </a:prstGeom>
            <a:grpFill/>
            <a:ln>
              <a:noFill/>
            </a:ln>
            <a:sp3d prstMaterial="dkEdge">
              <a:bevelT w="139700" prst="cross"/>
              <a:bevelB w="152400" h="50800" prst="softRound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CC2A002-0059-47FA-B938-DF26E2BEA6BF}"/>
                </a:ext>
              </a:extLst>
            </p:cNvPr>
            <p:cNvSpPr/>
            <p:nvPr/>
          </p:nvSpPr>
          <p:spPr>
            <a:xfrm>
              <a:off x="5257789" y="4973219"/>
              <a:ext cx="177282" cy="158620"/>
            </a:xfrm>
            <a:prstGeom prst="ellipse">
              <a:avLst/>
            </a:prstGeom>
            <a:grpFill/>
            <a:ln>
              <a:noFill/>
            </a:ln>
            <a:sp3d prstMaterial="dkEdge">
              <a:bevelT w="139700" prst="cross"/>
              <a:bevelB w="152400" h="50800" prst="softRound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CDB2DFD-9960-40D3-AE32-53A3ED0285A3}"/>
                </a:ext>
              </a:extLst>
            </p:cNvPr>
            <p:cNvSpPr/>
            <p:nvPr/>
          </p:nvSpPr>
          <p:spPr>
            <a:xfrm>
              <a:off x="6007348" y="2883159"/>
              <a:ext cx="177282" cy="158620"/>
            </a:xfrm>
            <a:prstGeom prst="ellipse">
              <a:avLst/>
            </a:prstGeom>
            <a:grpFill/>
            <a:ln>
              <a:noFill/>
            </a:ln>
            <a:sp3d prstMaterial="dkEdge">
              <a:bevelT w="139700" prst="cross"/>
              <a:bevelB w="152400" h="50800" prst="softRound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1F777A6-646F-4DF9-8363-4989F825245E}"/>
                </a:ext>
              </a:extLst>
            </p:cNvPr>
            <p:cNvSpPr/>
            <p:nvPr/>
          </p:nvSpPr>
          <p:spPr>
            <a:xfrm>
              <a:off x="6007348" y="3579845"/>
              <a:ext cx="177282" cy="158620"/>
            </a:xfrm>
            <a:prstGeom prst="ellipse">
              <a:avLst/>
            </a:prstGeom>
            <a:grpFill/>
            <a:ln>
              <a:noFill/>
            </a:ln>
            <a:sp3d prstMaterial="dkEdge">
              <a:bevelT w="139700" prst="cross"/>
              <a:bevelB w="152400" h="50800" prst="softRound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901C7F-28F7-40FB-9610-02A4D5253D2B}"/>
                </a:ext>
              </a:extLst>
            </p:cNvPr>
            <p:cNvSpPr/>
            <p:nvPr/>
          </p:nvSpPr>
          <p:spPr>
            <a:xfrm>
              <a:off x="6007347" y="4276532"/>
              <a:ext cx="177282" cy="158620"/>
            </a:xfrm>
            <a:prstGeom prst="ellipse">
              <a:avLst/>
            </a:prstGeom>
            <a:grpFill/>
            <a:ln>
              <a:noFill/>
            </a:ln>
            <a:sp3d prstMaterial="dkEdge">
              <a:bevelT w="139700" prst="cross"/>
              <a:bevelB w="152400" h="50800" prst="softRound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7A23DF9-BFC3-4C52-91F5-B7CEE11D1128}"/>
                </a:ext>
              </a:extLst>
            </p:cNvPr>
            <p:cNvSpPr/>
            <p:nvPr/>
          </p:nvSpPr>
          <p:spPr>
            <a:xfrm>
              <a:off x="6007348" y="4973219"/>
              <a:ext cx="177282" cy="158620"/>
            </a:xfrm>
            <a:prstGeom prst="ellipse">
              <a:avLst/>
            </a:prstGeom>
            <a:grpFill/>
            <a:ln>
              <a:noFill/>
            </a:ln>
            <a:sp3d prstMaterial="dkEdge">
              <a:bevelT w="139700" prst="cross"/>
              <a:bevelB w="152400" h="50800" prst="softRound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75F0B9A-EF55-4E11-8C2A-E1E23B8EDCC7}"/>
                </a:ext>
              </a:extLst>
            </p:cNvPr>
            <p:cNvSpPr/>
            <p:nvPr/>
          </p:nvSpPr>
          <p:spPr>
            <a:xfrm>
              <a:off x="6756913" y="2883158"/>
              <a:ext cx="177282" cy="158620"/>
            </a:xfrm>
            <a:prstGeom prst="ellipse">
              <a:avLst/>
            </a:prstGeom>
            <a:grpFill/>
            <a:ln>
              <a:noFill/>
            </a:ln>
            <a:sp3d prstMaterial="dkEdge">
              <a:bevelT w="139700" prst="cross"/>
              <a:bevelB w="152400" h="50800" prst="softRound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1665538-D4EC-4908-A40F-D7952D4E472F}"/>
                </a:ext>
              </a:extLst>
            </p:cNvPr>
            <p:cNvSpPr/>
            <p:nvPr/>
          </p:nvSpPr>
          <p:spPr>
            <a:xfrm>
              <a:off x="6756918" y="3583533"/>
              <a:ext cx="177282" cy="158620"/>
            </a:xfrm>
            <a:prstGeom prst="ellipse">
              <a:avLst/>
            </a:prstGeom>
            <a:grpFill/>
            <a:ln>
              <a:noFill/>
            </a:ln>
            <a:sp3d prstMaterial="dkEdge">
              <a:bevelT w="139700" prst="cross"/>
              <a:bevelB w="152400" h="50800" prst="softRound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D6472C7-697E-41C2-BDC1-48432F9D7F98}"/>
                </a:ext>
              </a:extLst>
            </p:cNvPr>
            <p:cNvSpPr/>
            <p:nvPr/>
          </p:nvSpPr>
          <p:spPr>
            <a:xfrm>
              <a:off x="6756926" y="4275957"/>
              <a:ext cx="177282" cy="158620"/>
            </a:xfrm>
            <a:prstGeom prst="ellipse">
              <a:avLst/>
            </a:prstGeom>
            <a:grpFill/>
            <a:ln>
              <a:noFill/>
            </a:ln>
            <a:sp3d prstMaterial="dkEdge">
              <a:bevelT w="139700" prst="cross"/>
              <a:bevelB w="152400" h="50800" prst="softRound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561DAB3-C1B8-4EF4-A9C4-239C7DED47C6}"/>
                </a:ext>
              </a:extLst>
            </p:cNvPr>
            <p:cNvSpPr/>
            <p:nvPr/>
          </p:nvSpPr>
          <p:spPr>
            <a:xfrm>
              <a:off x="6756922" y="4973221"/>
              <a:ext cx="177282" cy="158620"/>
            </a:xfrm>
            <a:prstGeom prst="ellipse">
              <a:avLst/>
            </a:prstGeom>
            <a:grpFill/>
            <a:ln>
              <a:noFill/>
            </a:ln>
            <a:sp3d prstMaterial="dkEdge">
              <a:bevelT w="139700" prst="cross"/>
              <a:bevelB w="152400" h="50800" prst="softRound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D7129A23-F90F-4603-B6D4-40E018ABA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8840" y="0"/>
            <a:ext cx="1333160" cy="6535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B9DFE8-1FB5-49C4-A58E-59A2D95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5082</TotalTime>
  <Words>1764</Words>
  <Application>Microsoft Office PowerPoint</Application>
  <PresentationFormat>Widescreen</PresentationFormat>
  <Paragraphs>346</Paragraphs>
  <Slides>37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Arimo</vt:lpstr>
      <vt:lpstr>Calibri</vt:lpstr>
      <vt:lpstr>Calibri Light</vt:lpstr>
      <vt:lpstr>Cambria Math</vt:lpstr>
      <vt:lpstr>office theme</vt:lpstr>
      <vt:lpstr>OpenCL vs: Accelerated Finite-Difference Digital Synthesis</vt:lpstr>
      <vt:lpstr>Motivation</vt:lpstr>
      <vt:lpstr>Quality Sounds</vt:lpstr>
      <vt:lpstr>Intensive Music Production</vt:lpstr>
      <vt:lpstr>Background</vt:lpstr>
      <vt:lpstr>Digital Audio</vt:lpstr>
      <vt:lpstr>Physical Modelling</vt:lpstr>
      <vt:lpstr>Physical Modelling: Direct Numerical Simulation</vt:lpstr>
      <vt:lpstr>Finite-Difference Time-Domain</vt:lpstr>
      <vt:lpstr>Design &amp; Implementations</vt:lpstr>
      <vt:lpstr>Physical Model: 2D Drumhead Membrane</vt:lpstr>
      <vt:lpstr>General Architecture</vt:lpstr>
      <vt:lpstr>The Difference Equation</vt:lpstr>
      <vt:lpstr>GPU Acceleration</vt:lpstr>
      <vt:lpstr>Version: CPU Serial</vt:lpstr>
      <vt:lpstr>Version: CPU AVX</vt:lpstr>
      <vt:lpstr>Version: GPU OpenGL</vt:lpstr>
      <vt:lpstr>Version: GPU OpenCL</vt:lpstr>
      <vt:lpstr>Version: OpenCL Global &amp; Local</vt:lpstr>
      <vt:lpstr>Version: Overview</vt:lpstr>
      <vt:lpstr>Common Mechanism: Rotation Index</vt:lpstr>
      <vt:lpstr>Common Mechanism: Input/Output Buffer</vt:lpstr>
      <vt:lpstr>OpenCL Workgroup Optimizations</vt:lpstr>
      <vt:lpstr>Benchmarking</vt:lpstr>
      <vt:lpstr>Results: Workgroup Dimensions</vt:lpstr>
      <vt:lpstr>Compute time up to wavefront size</vt:lpstr>
      <vt:lpstr>Compute time past wavefront size</vt:lpstr>
      <vt:lpstr>Results: Model Dimensions</vt:lpstr>
      <vt:lpstr>Compute time at smaller dimensions</vt:lpstr>
      <vt:lpstr>Compute time at higher dimensions</vt:lpstr>
      <vt:lpstr>Speedup of AVX</vt:lpstr>
      <vt:lpstr>Speedup of OpenGL</vt:lpstr>
      <vt:lpstr>Speedup of OpenCL</vt:lpstr>
      <vt:lpstr>Conclusion</vt:lpstr>
      <vt:lpstr>Project Outcomes</vt:lpstr>
      <vt:lpstr>Future Work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OpenCL vs: Accelerated Finite-Difference Digital Synthesis</dc:title>
  <dc:creator>Harri Renney</dc:creator>
  <cp:lastModifiedBy>Harri Renney</cp:lastModifiedBy>
  <cp:revision>84</cp:revision>
  <dcterms:created xsi:type="dcterms:W3CDTF">2019-04-30T08:48:50Z</dcterms:created>
  <dcterms:modified xsi:type="dcterms:W3CDTF">2019-05-15T12:12:03Z</dcterms:modified>
</cp:coreProperties>
</file>